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4"/>
  </p:notesMasterIdLst>
  <p:sldIdLst>
    <p:sldId id="256" r:id="rId2"/>
    <p:sldId id="257" r:id="rId3"/>
    <p:sldId id="258" r:id="rId4"/>
    <p:sldId id="259" r:id="rId5"/>
    <p:sldId id="260" r:id="rId6"/>
    <p:sldId id="266" r:id="rId7"/>
    <p:sldId id="261" r:id="rId8"/>
    <p:sldId id="262" r:id="rId9"/>
    <p:sldId id="263" r:id="rId10"/>
    <p:sldId id="267" r:id="rId11"/>
    <p:sldId id="264" r:id="rId12"/>
    <p:sldId id="265" r:id="rId13"/>
  </p:sldIdLst>
  <p:sldSz cx="9144000" cy="5143500" type="screen16x9"/>
  <p:notesSz cx="6858000" cy="9144000"/>
  <p:embeddedFontLst>
    <p:embeddedFont>
      <p:font typeface="Impact" panose="020B0806030902050204" pitchFamily="34" charset="0"/>
      <p:regular r:id="rId15"/>
    </p:embeddedFont>
    <p:embeddedFont>
      <p:font typeface="Oswald" panose="00000500000000000000" pitchFamily="2" charset="0"/>
      <p:regular r:id="rId16"/>
      <p:bold r:id="rId17"/>
    </p:embeddedFont>
    <p:embeddedFont>
      <p:font typeface="Raleway" pitchFamily="2" charset="0"/>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8" d="100"/>
          <a:sy n="138" d="100"/>
        </p:scale>
        <p:origin x="834" y="12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presProps" Target="presProps.xml"/></Relationships>
</file>

<file path=ppt/media/image1.png>
</file>

<file path=ppt/media/image2.png>
</file>

<file path=ppt/media/image3.png>
</file>

<file path=ppt/media/image4.jpg>
</file>

<file path=ppt/media/image5.jp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a:extLst>
            <a:ext uri="{FF2B5EF4-FFF2-40B4-BE49-F238E27FC236}">
              <a16:creationId xmlns:a16="http://schemas.microsoft.com/office/drawing/2014/main" id="{27D3CD3A-A4C1-5B00-802F-CD650F8B3E8B}"/>
            </a:ext>
          </a:extLst>
        </p:cNvPr>
        <p:cNvGrpSpPr/>
        <p:nvPr/>
      </p:nvGrpSpPr>
      <p:grpSpPr>
        <a:xfrm>
          <a:off x="0" y="0"/>
          <a:ext cx="0" cy="0"/>
          <a:chOff x="0" y="0"/>
          <a:chExt cx="0" cy="0"/>
        </a:xfrm>
      </p:grpSpPr>
      <p:sp>
        <p:nvSpPr>
          <p:cNvPr id="96" name="Google Shape;96;g35a47a67916_0_46:notes">
            <a:extLst>
              <a:ext uri="{FF2B5EF4-FFF2-40B4-BE49-F238E27FC236}">
                <a16:creationId xmlns:a16="http://schemas.microsoft.com/office/drawing/2014/main" id="{8CFE86FB-AB31-D6AE-0449-93E638D58C5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35a47a67916_0_46:notes">
            <a:extLst>
              <a:ext uri="{FF2B5EF4-FFF2-40B4-BE49-F238E27FC236}">
                <a16:creationId xmlns:a16="http://schemas.microsoft.com/office/drawing/2014/main" id="{6D50E236-DCE2-93B8-A656-AA8E1E66353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750425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35aaba46670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35aaba46670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35aaba46670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35aaba46670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35a47a67916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35a47a67916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35a47a67916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35a47a67916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35a47a67916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35a47a67916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35a47a67916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35a47a67916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a:extLst>
            <a:ext uri="{FF2B5EF4-FFF2-40B4-BE49-F238E27FC236}">
              <a16:creationId xmlns:a16="http://schemas.microsoft.com/office/drawing/2014/main" id="{7CC55497-4CCB-FBA9-1239-C7D246FFA599}"/>
            </a:ext>
          </a:extLst>
        </p:cNvPr>
        <p:cNvGrpSpPr/>
        <p:nvPr/>
      </p:nvGrpSpPr>
      <p:grpSpPr>
        <a:xfrm>
          <a:off x="0" y="0"/>
          <a:ext cx="0" cy="0"/>
          <a:chOff x="0" y="0"/>
          <a:chExt cx="0" cy="0"/>
        </a:xfrm>
      </p:grpSpPr>
      <p:sp>
        <p:nvSpPr>
          <p:cNvPr id="77" name="Google Shape;77;g35a47a67916_0_25:notes">
            <a:extLst>
              <a:ext uri="{FF2B5EF4-FFF2-40B4-BE49-F238E27FC236}">
                <a16:creationId xmlns:a16="http://schemas.microsoft.com/office/drawing/2014/main" id="{32874286-704A-A749-62E9-31DAFE6832F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35a47a67916_0_25:notes">
            <a:extLst>
              <a:ext uri="{FF2B5EF4-FFF2-40B4-BE49-F238E27FC236}">
                <a16:creationId xmlns:a16="http://schemas.microsoft.com/office/drawing/2014/main" id="{2D1394B0-AE90-9C87-3FC3-431AC22613D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887673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35a47a67916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35a47a67916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35a47a67916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35a47a67916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35a47a67916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35a47a67916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hyperlink" Target="https://www.sparkfun.com" TargetMode="External"/><Relationship Id="rId2" Type="http://schemas.openxmlformats.org/officeDocument/2006/relationships/notesSlide" Target="../notesSlides/notesSlide12.xml"/><Relationship Id="rId1" Type="http://schemas.openxmlformats.org/officeDocument/2006/relationships/slideLayout" Target="../slideLayouts/slideLayout3.xml"/><Relationship Id="rId5" Type="http://schemas.openxmlformats.org/officeDocument/2006/relationships/hyperlink" Target="https://thingspeak.com" TargetMode="External"/><Relationship Id="rId4" Type="http://schemas.openxmlformats.org/officeDocument/2006/relationships/hyperlink" Target="https://www.raspberrypi.org"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959900" y="215282"/>
            <a:ext cx="48402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sz="3100" dirty="0">
                <a:solidFill>
                  <a:srgbClr val="002060"/>
                </a:solidFill>
                <a:latin typeface="Impact" panose="020B0806030902050204" pitchFamily="34" charset="0"/>
              </a:rPr>
              <a:t>Real-time Gas Leak Detection System with Remote Alerts</a:t>
            </a:r>
            <a:endParaRPr lang="en-GB" sz="3100" dirty="0">
              <a:solidFill>
                <a:srgbClr val="002060"/>
              </a:solidFill>
              <a:latin typeface="Impact" panose="020B0806030902050204" pitchFamily="34" charset="0"/>
              <a:ea typeface="Impact"/>
              <a:cs typeface="Impact"/>
              <a:sym typeface="Impact"/>
            </a:endParaRPr>
          </a:p>
        </p:txBody>
      </p:sp>
      <p:pic>
        <p:nvPicPr>
          <p:cNvPr id="55" name="Google Shape;55;p13"/>
          <p:cNvPicPr preferRelativeResize="0"/>
          <p:nvPr/>
        </p:nvPicPr>
        <p:blipFill>
          <a:blip r:embed="rId3">
            <a:alphaModFix/>
          </a:blip>
          <a:stretch>
            <a:fillRect/>
          </a:stretch>
        </p:blipFill>
        <p:spPr>
          <a:xfrm>
            <a:off x="0" y="0"/>
            <a:ext cx="3429000" cy="5143500"/>
          </a:xfrm>
          <a:prstGeom prst="rect">
            <a:avLst/>
          </a:prstGeom>
          <a:noFill/>
          <a:ln>
            <a:noFill/>
          </a:ln>
        </p:spPr>
      </p:pic>
      <p:sp>
        <p:nvSpPr>
          <p:cNvPr id="56" name="Google Shape;56;p13"/>
          <p:cNvSpPr txBox="1"/>
          <p:nvPr/>
        </p:nvSpPr>
        <p:spPr>
          <a:xfrm>
            <a:off x="4521200" y="2752275"/>
            <a:ext cx="3717600" cy="1569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sz="1800" dirty="0">
                <a:solidFill>
                  <a:srgbClr val="B45F06"/>
                </a:solidFill>
                <a:latin typeface="Raleway"/>
                <a:ea typeface="Raleway"/>
                <a:cs typeface="Raleway"/>
                <a:sym typeface="Raleway"/>
              </a:rPr>
              <a:t>Pushpak Kore: 22231009</a:t>
            </a:r>
            <a:endParaRPr sz="1800" dirty="0">
              <a:solidFill>
                <a:srgbClr val="B45F06"/>
              </a:solidFill>
              <a:latin typeface="Raleway"/>
              <a:ea typeface="Raleway"/>
              <a:cs typeface="Raleway"/>
              <a:sym typeface="Raleway"/>
            </a:endParaRPr>
          </a:p>
          <a:p>
            <a:pPr marL="0" lvl="0" indent="0" algn="ctr" rtl="0">
              <a:spcBef>
                <a:spcPts val="0"/>
              </a:spcBef>
              <a:spcAft>
                <a:spcPts val="0"/>
              </a:spcAft>
              <a:buNone/>
            </a:pPr>
            <a:r>
              <a:rPr lang="en-GB" sz="1800" dirty="0">
                <a:solidFill>
                  <a:srgbClr val="B45F06"/>
                </a:solidFill>
                <a:latin typeface="Raleway"/>
                <a:ea typeface="Raleway"/>
                <a:cs typeface="Raleway"/>
                <a:sym typeface="Raleway"/>
              </a:rPr>
              <a:t>Priti Bagal: 22231008</a:t>
            </a:r>
            <a:endParaRPr sz="1800" dirty="0">
              <a:solidFill>
                <a:srgbClr val="B45F06"/>
              </a:solidFill>
              <a:latin typeface="Raleway"/>
              <a:ea typeface="Raleway"/>
              <a:cs typeface="Raleway"/>
              <a:sym typeface="Raleway"/>
            </a:endParaRPr>
          </a:p>
          <a:p>
            <a:pPr marL="0" lvl="0" indent="0" algn="ctr" rtl="0">
              <a:spcBef>
                <a:spcPts val="0"/>
              </a:spcBef>
              <a:spcAft>
                <a:spcPts val="0"/>
              </a:spcAft>
              <a:buNone/>
            </a:pPr>
            <a:r>
              <a:rPr lang="en-GB" sz="1800" dirty="0">
                <a:solidFill>
                  <a:srgbClr val="B45F06"/>
                </a:solidFill>
                <a:latin typeface="Raleway"/>
                <a:ea typeface="Raleway"/>
                <a:cs typeface="Raleway"/>
                <a:sym typeface="Raleway"/>
              </a:rPr>
              <a:t>Sanjana Dhumal: 22231011</a:t>
            </a:r>
            <a:endParaRPr sz="1800" dirty="0">
              <a:solidFill>
                <a:srgbClr val="B45F06"/>
              </a:solidFill>
              <a:latin typeface="Raleway"/>
              <a:ea typeface="Raleway"/>
              <a:cs typeface="Raleway"/>
              <a:sym typeface="Raleway"/>
            </a:endParaRPr>
          </a:p>
          <a:p>
            <a:pPr marL="0" lvl="0" indent="0" algn="ctr" rtl="0">
              <a:spcBef>
                <a:spcPts val="0"/>
              </a:spcBef>
              <a:spcAft>
                <a:spcPts val="0"/>
              </a:spcAft>
              <a:buNone/>
            </a:pPr>
            <a:r>
              <a:rPr lang="en-GB" sz="1800" dirty="0">
                <a:solidFill>
                  <a:srgbClr val="B45F06"/>
                </a:solidFill>
                <a:latin typeface="Raleway"/>
                <a:ea typeface="Raleway"/>
                <a:cs typeface="Raleway"/>
                <a:sym typeface="Raleway"/>
              </a:rPr>
              <a:t>Satwik Dhavale: 2223233</a:t>
            </a:r>
            <a:endParaRPr sz="1800" dirty="0">
              <a:solidFill>
                <a:srgbClr val="B45F06"/>
              </a:solidFill>
              <a:latin typeface="Raleway"/>
              <a:ea typeface="Raleway"/>
              <a:cs typeface="Raleway"/>
              <a:sym typeface="Raleway"/>
            </a:endParaRPr>
          </a:p>
          <a:p>
            <a:pPr marL="0" lvl="0" indent="0" algn="ctr" rtl="0">
              <a:spcBef>
                <a:spcPts val="0"/>
              </a:spcBef>
              <a:spcAft>
                <a:spcPts val="0"/>
              </a:spcAft>
              <a:buNone/>
            </a:pPr>
            <a:r>
              <a:rPr lang="en-GB" sz="1800" dirty="0">
                <a:solidFill>
                  <a:srgbClr val="B45F06"/>
                </a:solidFill>
                <a:latin typeface="Raleway"/>
                <a:ea typeface="Raleway"/>
                <a:cs typeface="Raleway"/>
                <a:sym typeface="Raleway"/>
              </a:rPr>
              <a:t>Himani Dhakad: 2223400</a:t>
            </a:r>
            <a:endParaRPr sz="1800" dirty="0">
              <a:solidFill>
                <a:srgbClr val="B45F06"/>
              </a:solidFill>
              <a:latin typeface="Raleway"/>
              <a:ea typeface="Raleway"/>
              <a:cs typeface="Raleway"/>
              <a:sym typeface="Raleway"/>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8">
          <a:extLst>
            <a:ext uri="{FF2B5EF4-FFF2-40B4-BE49-F238E27FC236}">
              <a16:creationId xmlns:a16="http://schemas.microsoft.com/office/drawing/2014/main" id="{D4994A9A-8F18-CF84-6909-43B1E16AB45A}"/>
            </a:ext>
          </a:extLst>
        </p:cNvPr>
        <p:cNvGrpSpPr/>
        <p:nvPr/>
      </p:nvGrpSpPr>
      <p:grpSpPr>
        <a:xfrm>
          <a:off x="0" y="0"/>
          <a:ext cx="0" cy="0"/>
          <a:chOff x="0" y="0"/>
          <a:chExt cx="0" cy="0"/>
        </a:xfrm>
      </p:grpSpPr>
      <p:sp>
        <p:nvSpPr>
          <p:cNvPr id="99" name="Google Shape;99;p20">
            <a:extLst>
              <a:ext uri="{FF2B5EF4-FFF2-40B4-BE49-F238E27FC236}">
                <a16:creationId xmlns:a16="http://schemas.microsoft.com/office/drawing/2014/main" id="{F0D7B38A-5725-4832-78C2-964E2F0AFD1D}"/>
              </a:ext>
            </a:extLst>
          </p:cNvPr>
          <p:cNvSpPr txBox="1">
            <a:spLocks noGrp="1"/>
          </p:cNvSpPr>
          <p:nvPr>
            <p:ph type="title"/>
          </p:nvPr>
        </p:nvSpPr>
        <p:spPr>
          <a:xfrm>
            <a:off x="311700" y="228600"/>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GB">
                <a:solidFill>
                  <a:srgbClr val="0B5394"/>
                </a:solidFill>
                <a:latin typeface="Oswald"/>
                <a:ea typeface="Oswald"/>
                <a:cs typeface="Oswald"/>
                <a:sym typeface="Oswald"/>
              </a:rPr>
              <a:t>RESULT</a:t>
            </a:r>
            <a:endParaRPr>
              <a:solidFill>
                <a:srgbClr val="0B5394"/>
              </a:solidFill>
              <a:latin typeface="Oswald"/>
              <a:ea typeface="Oswald"/>
              <a:cs typeface="Oswald"/>
              <a:sym typeface="Oswald"/>
            </a:endParaRPr>
          </a:p>
        </p:txBody>
      </p:sp>
      <p:pic>
        <p:nvPicPr>
          <p:cNvPr id="3" name="Picture 2">
            <a:extLst>
              <a:ext uri="{FF2B5EF4-FFF2-40B4-BE49-F238E27FC236}">
                <a16:creationId xmlns:a16="http://schemas.microsoft.com/office/drawing/2014/main" id="{AA04D881-D210-9144-AEAE-4DC7FE35E8BD}"/>
              </a:ext>
            </a:extLst>
          </p:cNvPr>
          <p:cNvPicPr>
            <a:picLocks noChangeAspect="1"/>
          </p:cNvPicPr>
          <p:nvPr/>
        </p:nvPicPr>
        <p:blipFill>
          <a:blip r:embed="rId3"/>
          <a:stretch>
            <a:fillRect/>
          </a:stretch>
        </p:blipFill>
        <p:spPr>
          <a:xfrm>
            <a:off x="721986" y="688063"/>
            <a:ext cx="2097414" cy="3977317"/>
          </a:xfrm>
          <a:prstGeom prst="rect">
            <a:avLst/>
          </a:prstGeom>
        </p:spPr>
      </p:pic>
      <p:sp>
        <p:nvSpPr>
          <p:cNvPr id="4" name="TextBox 3">
            <a:extLst>
              <a:ext uri="{FF2B5EF4-FFF2-40B4-BE49-F238E27FC236}">
                <a16:creationId xmlns:a16="http://schemas.microsoft.com/office/drawing/2014/main" id="{3DE2B0EC-AA93-A04D-06E4-7CD00BBE86C5}"/>
              </a:ext>
            </a:extLst>
          </p:cNvPr>
          <p:cNvSpPr txBox="1"/>
          <p:nvPr/>
        </p:nvSpPr>
        <p:spPr>
          <a:xfrm>
            <a:off x="872836" y="4665380"/>
            <a:ext cx="1548822" cy="261610"/>
          </a:xfrm>
          <a:prstGeom prst="rect">
            <a:avLst/>
          </a:prstGeom>
          <a:noFill/>
        </p:spPr>
        <p:txBody>
          <a:bodyPr wrap="none" rtlCol="0">
            <a:spAutoFit/>
          </a:bodyPr>
          <a:lstStyle/>
          <a:p>
            <a:r>
              <a:rPr lang="en-IN" sz="1100" dirty="0">
                <a:latin typeface="Times New Roman" panose="02020603050405020304" pitchFamily="18" charset="0"/>
                <a:cs typeface="Times New Roman" panose="02020603050405020304" pitchFamily="18" charset="0"/>
              </a:rPr>
              <a:t>Alert message on Phone</a:t>
            </a:r>
          </a:p>
        </p:txBody>
      </p:sp>
      <p:pic>
        <p:nvPicPr>
          <p:cNvPr id="6" name="Picture 5">
            <a:extLst>
              <a:ext uri="{FF2B5EF4-FFF2-40B4-BE49-F238E27FC236}">
                <a16:creationId xmlns:a16="http://schemas.microsoft.com/office/drawing/2014/main" id="{E3AE2ACB-B91E-9329-FC43-FAC542F4FB75}"/>
              </a:ext>
            </a:extLst>
          </p:cNvPr>
          <p:cNvPicPr>
            <a:picLocks noChangeAspect="1"/>
          </p:cNvPicPr>
          <p:nvPr/>
        </p:nvPicPr>
        <p:blipFill>
          <a:blip r:embed="rId4"/>
          <a:srcRect l="-1667" r="24155"/>
          <a:stretch/>
        </p:blipFill>
        <p:spPr>
          <a:xfrm>
            <a:off x="3229686" y="688063"/>
            <a:ext cx="4584278" cy="3592992"/>
          </a:xfrm>
          <a:prstGeom prst="rect">
            <a:avLst/>
          </a:prstGeom>
        </p:spPr>
      </p:pic>
      <p:sp>
        <p:nvSpPr>
          <p:cNvPr id="7" name="TextBox 6">
            <a:extLst>
              <a:ext uri="{FF2B5EF4-FFF2-40B4-BE49-F238E27FC236}">
                <a16:creationId xmlns:a16="http://schemas.microsoft.com/office/drawing/2014/main" id="{4ABD2B7A-C035-A3C7-E4DC-E9ECC3F8B9B2}"/>
              </a:ext>
            </a:extLst>
          </p:cNvPr>
          <p:cNvSpPr txBox="1"/>
          <p:nvPr/>
        </p:nvSpPr>
        <p:spPr>
          <a:xfrm>
            <a:off x="4572000" y="4324632"/>
            <a:ext cx="1665841" cy="261610"/>
          </a:xfrm>
          <a:prstGeom prst="rect">
            <a:avLst/>
          </a:prstGeom>
          <a:noFill/>
        </p:spPr>
        <p:txBody>
          <a:bodyPr wrap="none" rtlCol="0">
            <a:spAutoFit/>
          </a:bodyPr>
          <a:lstStyle/>
          <a:p>
            <a:r>
              <a:rPr lang="en-IN" sz="1100" dirty="0">
                <a:latin typeface="Times New Roman" panose="02020603050405020304" pitchFamily="18" charset="0"/>
                <a:cs typeface="Times New Roman" panose="02020603050405020304" pitchFamily="18" charset="0"/>
              </a:rPr>
              <a:t>Alert message on Desktop</a:t>
            </a:r>
          </a:p>
        </p:txBody>
      </p:sp>
    </p:spTree>
    <p:extLst>
      <p:ext uri="{BB962C8B-B14F-4D97-AF65-F5344CB8AC3E}">
        <p14:creationId xmlns:p14="http://schemas.microsoft.com/office/powerpoint/2010/main" val="9716945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21"/>
          <p:cNvSpPr txBox="1">
            <a:spLocks noGrp="1"/>
          </p:cNvSpPr>
          <p:nvPr>
            <p:ph type="title"/>
          </p:nvPr>
        </p:nvSpPr>
        <p:spPr>
          <a:xfrm>
            <a:off x="311700" y="228600"/>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GB" dirty="0">
                <a:solidFill>
                  <a:srgbClr val="0B5394"/>
                </a:solidFill>
                <a:latin typeface="Oswald"/>
                <a:ea typeface="Oswald"/>
                <a:cs typeface="Oswald"/>
                <a:sym typeface="Oswald"/>
              </a:rPr>
              <a:t>CONCLUSION</a:t>
            </a:r>
            <a:endParaRPr dirty="0">
              <a:solidFill>
                <a:srgbClr val="0B5394"/>
              </a:solidFill>
              <a:latin typeface="Oswald"/>
              <a:ea typeface="Oswald"/>
              <a:cs typeface="Oswald"/>
              <a:sym typeface="Oswald"/>
            </a:endParaRPr>
          </a:p>
        </p:txBody>
      </p:sp>
      <p:sp>
        <p:nvSpPr>
          <p:cNvPr id="106" name="Google Shape;106;p21"/>
          <p:cNvSpPr txBox="1">
            <a:spLocks noGrp="1"/>
          </p:cNvSpPr>
          <p:nvPr>
            <p:ph type="body" idx="1"/>
          </p:nvPr>
        </p:nvSpPr>
        <p:spPr>
          <a:xfrm>
            <a:off x="4080325" y="1152475"/>
            <a:ext cx="4752300" cy="3416400"/>
          </a:xfrm>
          <a:prstGeom prst="rect">
            <a:avLst/>
          </a:prstGeom>
        </p:spPr>
        <p:txBody>
          <a:bodyPr spcFirstLastPara="1" wrap="square" lIns="91425" tIns="91425" rIns="91425" bIns="91425" anchor="ctr" anchorCtr="0">
            <a:normAutofit/>
          </a:bodyPr>
          <a:lstStyle/>
          <a:p>
            <a:pPr marL="0" lvl="0" indent="0" algn="ctr" rtl="0">
              <a:spcBef>
                <a:spcPts val="0"/>
              </a:spcBef>
              <a:spcAft>
                <a:spcPts val="1200"/>
              </a:spcAft>
              <a:buNone/>
            </a:pPr>
            <a:r>
              <a:rPr lang="en-GB" dirty="0">
                <a:solidFill>
                  <a:schemeClr val="tx1"/>
                </a:solidFill>
                <a:latin typeface="Times New Roman" panose="02020603050405020304" pitchFamily="18" charset="0"/>
                <a:cs typeface="Times New Roman" panose="02020603050405020304" pitchFamily="18" charset="0"/>
              </a:rPr>
              <a:t>In</a:t>
            </a:r>
            <a:r>
              <a:rPr lang="en-GB" sz="1600" dirty="0">
                <a:solidFill>
                  <a:schemeClr val="tx1"/>
                </a:solidFill>
                <a:latin typeface="Times New Roman" panose="02020603050405020304" pitchFamily="18" charset="0"/>
                <a:cs typeface="Times New Roman" panose="02020603050405020304" pitchFamily="18" charset="0"/>
              </a:rPr>
              <a:t> conclusion, this project successfully demonstrates a cost-effective and reliable real-time gas leak detection system featuring remote Telegram alerts and cloud-based data logging via ThingSpeak, effectively addressing the limitations of traditional methods and enhancing safety.</a:t>
            </a:r>
            <a:endParaRPr sz="1600" dirty="0">
              <a:solidFill>
                <a:schemeClr val="tx1"/>
              </a:solidFill>
              <a:latin typeface="Times New Roman" panose="02020603050405020304" pitchFamily="18" charset="0"/>
              <a:cs typeface="Times New Roman" panose="02020603050405020304" pitchFamily="18" charset="0"/>
            </a:endParaRPr>
          </a:p>
        </p:txBody>
      </p:sp>
      <p:pic>
        <p:nvPicPr>
          <p:cNvPr id="107" name="Google Shape;107;p21"/>
          <p:cNvPicPr preferRelativeResize="0"/>
          <p:nvPr/>
        </p:nvPicPr>
        <p:blipFill rotWithShape="1">
          <a:blip r:embed="rId3">
            <a:alphaModFix/>
          </a:blip>
          <a:srcRect/>
          <a:stretch/>
        </p:blipFill>
        <p:spPr>
          <a:xfrm>
            <a:off x="228600" y="1456361"/>
            <a:ext cx="3610424" cy="22307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22"/>
          <p:cNvSpPr txBox="1">
            <a:spLocks noGrp="1"/>
          </p:cNvSpPr>
          <p:nvPr>
            <p:ph type="title"/>
          </p:nvPr>
        </p:nvSpPr>
        <p:spPr>
          <a:xfrm>
            <a:off x="311700" y="228600"/>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GB" dirty="0">
                <a:solidFill>
                  <a:srgbClr val="0B5394"/>
                </a:solidFill>
                <a:latin typeface="Oswald"/>
                <a:ea typeface="Oswald"/>
                <a:cs typeface="Oswald"/>
                <a:sym typeface="Oswald"/>
              </a:rPr>
              <a:t>BIBLIOGRAPHY</a:t>
            </a:r>
            <a:endParaRPr dirty="0">
              <a:solidFill>
                <a:srgbClr val="0B5394"/>
              </a:solidFill>
              <a:latin typeface="Oswald"/>
              <a:ea typeface="Oswald"/>
              <a:cs typeface="Oswald"/>
              <a:sym typeface="Oswald"/>
            </a:endParaRPr>
          </a:p>
        </p:txBody>
      </p:sp>
      <p:sp>
        <p:nvSpPr>
          <p:cNvPr id="113" name="Google Shape;113;p2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lnSpc>
                <a:spcPct val="95000"/>
              </a:lnSpc>
              <a:spcBef>
                <a:spcPts val="0"/>
              </a:spcBef>
              <a:spcAft>
                <a:spcPts val="0"/>
              </a:spcAft>
              <a:buClr>
                <a:schemeClr val="dk1"/>
              </a:buClr>
              <a:buSzPts val="935"/>
              <a:buFont typeface="Arial"/>
              <a:buNone/>
            </a:pPr>
            <a:r>
              <a:rPr lang="en-GB" sz="1435" dirty="0">
                <a:solidFill>
                  <a:schemeClr val="dk1"/>
                </a:solidFill>
                <a:latin typeface="Times New Roman" panose="02020603050405020304" pitchFamily="18" charset="0"/>
                <a:cs typeface="Times New Roman" panose="02020603050405020304" pitchFamily="18" charset="0"/>
              </a:rPr>
              <a:t>Kumar, A., &amp; Sharma, R. (2020). </a:t>
            </a:r>
            <a:r>
              <a:rPr lang="en-GB" sz="1435" i="1" dirty="0">
                <a:solidFill>
                  <a:schemeClr val="dk1"/>
                </a:solidFill>
                <a:latin typeface="Times New Roman" panose="02020603050405020304" pitchFamily="18" charset="0"/>
                <a:cs typeface="Times New Roman" panose="02020603050405020304" pitchFamily="18" charset="0"/>
              </a:rPr>
              <a:t>IoT Based Gas Leakage Detection System</a:t>
            </a:r>
            <a:r>
              <a:rPr lang="en-GB" sz="1435" dirty="0">
                <a:solidFill>
                  <a:schemeClr val="dk1"/>
                </a:solidFill>
                <a:latin typeface="Times New Roman" panose="02020603050405020304" pitchFamily="18" charset="0"/>
                <a:cs typeface="Times New Roman" panose="02020603050405020304" pitchFamily="18" charset="0"/>
              </a:rPr>
              <a:t>. International Journal of Engineering Research &amp; Technology (IJERT), 9(5), 50-53.</a:t>
            </a:r>
            <a:endParaRPr sz="1435" dirty="0">
              <a:solidFill>
                <a:schemeClr val="dk1"/>
              </a:solidFill>
              <a:latin typeface="Times New Roman" panose="02020603050405020304" pitchFamily="18" charset="0"/>
              <a:cs typeface="Times New Roman" panose="02020603050405020304" pitchFamily="18" charset="0"/>
            </a:endParaRPr>
          </a:p>
          <a:p>
            <a:pPr marL="0" lvl="0" indent="0" algn="l" rtl="0">
              <a:lnSpc>
                <a:spcPct val="95000"/>
              </a:lnSpc>
              <a:spcBef>
                <a:spcPts val="1200"/>
              </a:spcBef>
              <a:spcAft>
                <a:spcPts val="0"/>
              </a:spcAft>
              <a:buClr>
                <a:schemeClr val="dk1"/>
              </a:buClr>
              <a:buSzPts val="935"/>
              <a:buFont typeface="Arial"/>
              <a:buNone/>
            </a:pPr>
            <a:r>
              <a:rPr lang="en-GB" sz="1435" dirty="0">
                <a:solidFill>
                  <a:schemeClr val="dk1"/>
                </a:solidFill>
                <a:latin typeface="Times New Roman" panose="02020603050405020304" pitchFamily="18" charset="0"/>
                <a:cs typeface="Times New Roman" panose="02020603050405020304" pitchFamily="18" charset="0"/>
              </a:rPr>
              <a:t>Ali, S., &amp; Javed, M. (2019). </a:t>
            </a:r>
            <a:r>
              <a:rPr lang="en-GB" sz="1435" i="1" dirty="0">
                <a:solidFill>
                  <a:schemeClr val="dk1"/>
                </a:solidFill>
                <a:latin typeface="Times New Roman" panose="02020603050405020304" pitchFamily="18" charset="0"/>
                <a:cs typeface="Times New Roman" panose="02020603050405020304" pitchFamily="18" charset="0"/>
              </a:rPr>
              <a:t>Design and Implementation of Smart Gas Leakage Detection System Using GSM Module</a:t>
            </a:r>
            <a:r>
              <a:rPr lang="en-GB" sz="1435" dirty="0">
                <a:solidFill>
                  <a:schemeClr val="dk1"/>
                </a:solidFill>
                <a:latin typeface="Times New Roman" panose="02020603050405020304" pitchFamily="18" charset="0"/>
                <a:cs typeface="Times New Roman" panose="02020603050405020304" pitchFamily="18" charset="0"/>
              </a:rPr>
              <a:t>. International Journal of Computer Applications, 182(42), 12-16.</a:t>
            </a:r>
            <a:endParaRPr sz="1435" dirty="0">
              <a:solidFill>
                <a:schemeClr val="dk1"/>
              </a:solidFill>
              <a:latin typeface="Times New Roman" panose="02020603050405020304" pitchFamily="18" charset="0"/>
              <a:cs typeface="Times New Roman" panose="02020603050405020304" pitchFamily="18" charset="0"/>
            </a:endParaRPr>
          </a:p>
          <a:p>
            <a:pPr marL="0" lvl="0" indent="0" algn="l" rtl="0">
              <a:lnSpc>
                <a:spcPct val="95000"/>
              </a:lnSpc>
              <a:spcBef>
                <a:spcPts val="1200"/>
              </a:spcBef>
              <a:spcAft>
                <a:spcPts val="0"/>
              </a:spcAft>
              <a:buClr>
                <a:schemeClr val="dk1"/>
              </a:buClr>
              <a:buSzPts val="935"/>
              <a:buFont typeface="Arial"/>
              <a:buNone/>
            </a:pPr>
            <a:r>
              <a:rPr lang="en-GB" sz="1435" dirty="0">
                <a:solidFill>
                  <a:schemeClr val="dk1"/>
                </a:solidFill>
                <a:latin typeface="Times New Roman" panose="02020603050405020304" pitchFamily="18" charset="0"/>
                <a:cs typeface="Times New Roman" panose="02020603050405020304" pitchFamily="18" charset="0"/>
              </a:rPr>
              <a:t>Zhao, L., et al. (2021). </a:t>
            </a:r>
            <a:r>
              <a:rPr lang="en-GB" sz="1435" i="1" dirty="0">
                <a:solidFill>
                  <a:schemeClr val="dk1"/>
                </a:solidFill>
                <a:latin typeface="Times New Roman" panose="02020603050405020304" pitchFamily="18" charset="0"/>
                <a:cs typeface="Times New Roman" panose="02020603050405020304" pitchFamily="18" charset="0"/>
              </a:rPr>
              <a:t>IoT-based Monitoring and Alert System for Smart Buildings</a:t>
            </a:r>
            <a:r>
              <a:rPr lang="en-GB" sz="1435" dirty="0">
                <a:solidFill>
                  <a:schemeClr val="dk1"/>
                </a:solidFill>
                <a:latin typeface="Times New Roman" panose="02020603050405020304" pitchFamily="18" charset="0"/>
                <a:cs typeface="Times New Roman" panose="02020603050405020304" pitchFamily="18" charset="0"/>
              </a:rPr>
              <a:t>. IEEE Internet of Things Journal, 8(12), 9820–9828.</a:t>
            </a:r>
            <a:endParaRPr sz="1435" dirty="0">
              <a:solidFill>
                <a:schemeClr val="dk1"/>
              </a:solidFill>
              <a:latin typeface="Times New Roman" panose="02020603050405020304" pitchFamily="18" charset="0"/>
              <a:cs typeface="Times New Roman" panose="02020603050405020304" pitchFamily="18" charset="0"/>
            </a:endParaRPr>
          </a:p>
          <a:p>
            <a:pPr marL="0" lvl="0" indent="0" algn="l" rtl="0">
              <a:lnSpc>
                <a:spcPct val="95000"/>
              </a:lnSpc>
              <a:spcBef>
                <a:spcPts val="1200"/>
              </a:spcBef>
              <a:spcAft>
                <a:spcPts val="0"/>
              </a:spcAft>
              <a:buClr>
                <a:schemeClr val="dk1"/>
              </a:buClr>
              <a:buSzPts val="935"/>
              <a:buFont typeface="Arial"/>
              <a:buNone/>
            </a:pPr>
            <a:r>
              <a:rPr lang="en-GB" sz="1435" dirty="0">
                <a:solidFill>
                  <a:schemeClr val="dk1"/>
                </a:solidFill>
                <a:latin typeface="Times New Roman" panose="02020603050405020304" pitchFamily="18" charset="0"/>
                <a:cs typeface="Times New Roman" panose="02020603050405020304" pitchFamily="18" charset="0"/>
              </a:rPr>
              <a:t>MQ Gas Sensor Datasheets –</a:t>
            </a:r>
            <a:r>
              <a:rPr lang="en-GB" sz="1435" dirty="0">
                <a:solidFill>
                  <a:schemeClr val="dk1"/>
                </a:solidFill>
                <a:uFill>
                  <a:noFill/>
                </a:uFill>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 </a:t>
            </a:r>
            <a:r>
              <a:rPr lang="en-GB" sz="1435" u="sng" dirty="0">
                <a:solidFill>
                  <a:schemeClr val="hlink"/>
                </a:solidFill>
                <a:latin typeface="Times New Roman" panose="02020603050405020304" pitchFamily="18" charset="0"/>
                <a:cs typeface="Times New Roman" panose="02020603050405020304" pitchFamily="18" charset="0"/>
                <a:hlinkClick r:id="rId3"/>
              </a:rPr>
              <a:t>https://www.sparkfun.com</a:t>
            </a:r>
            <a:endParaRPr sz="1435" u="sng" dirty="0">
              <a:solidFill>
                <a:schemeClr val="hlink"/>
              </a:solidFill>
              <a:latin typeface="Times New Roman" panose="02020603050405020304" pitchFamily="18" charset="0"/>
              <a:cs typeface="Times New Roman" panose="02020603050405020304" pitchFamily="18" charset="0"/>
            </a:endParaRPr>
          </a:p>
          <a:p>
            <a:pPr marL="0" lvl="0" indent="0" algn="l" rtl="0">
              <a:lnSpc>
                <a:spcPct val="95000"/>
              </a:lnSpc>
              <a:spcBef>
                <a:spcPts val="1200"/>
              </a:spcBef>
              <a:spcAft>
                <a:spcPts val="0"/>
              </a:spcAft>
              <a:buClr>
                <a:schemeClr val="dk1"/>
              </a:buClr>
              <a:buSzPts val="935"/>
              <a:buFont typeface="Arial"/>
              <a:buNone/>
            </a:pPr>
            <a:r>
              <a:rPr lang="en-GB" sz="1435" dirty="0">
                <a:solidFill>
                  <a:schemeClr val="dk1"/>
                </a:solidFill>
                <a:latin typeface="Times New Roman" panose="02020603050405020304" pitchFamily="18" charset="0"/>
                <a:cs typeface="Times New Roman" panose="02020603050405020304" pitchFamily="18" charset="0"/>
              </a:rPr>
              <a:t>Raspberry Pi Foundation – </a:t>
            </a:r>
            <a:r>
              <a:rPr lang="en-GB" sz="1435" i="1" dirty="0">
                <a:solidFill>
                  <a:schemeClr val="dk1"/>
                </a:solidFill>
                <a:latin typeface="Times New Roman" panose="02020603050405020304" pitchFamily="18" charset="0"/>
                <a:cs typeface="Times New Roman" panose="02020603050405020304" pitchFamily="18" charset="0"/>
              </a:rPr>
              <a:t>Getting Started with Raspberry Pi</a:t>
            </a:r>
            <a:br>
              <a:rPr lang="en-GB" sz="1435" i="1" dirty="0">
                <a:solidFill>
                  <a:schemeClr val="dk1"/>
                </a:solidFill>
                <a:latin typeface="Times New Roman" panose="02020603050405020304" pitchFamily="18" charset="0"/>
                <a:cs typeface="Times New Roman" panose="02020603050405020304" pitchFamily="18" charset="0"/>
              </a:rPr>
            </a:br>
            <a:r>
              <a:rPr lang="en-GB" sz="1435" dirty="0">
                <a:solidFill>
                  <a:schemeClr val="dk1"/>
                </a:solidFill>
                <a:uFill>
                  <a:noFill/>
                </a:uFill>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 </a:t>
            </a:r>
            <a:r>
              <a:rPr lang="en-GB" sz="1435" u="sng" dirty="0">
                <a:solidFill>
                  <a:schemeClr val="hlink"/>
                </a:solidFill>
                <a:latin typeface="Times New Roman" panose="02020603050405020304" pitchFamily="18" charset="0"/>
                <a:cs typeface="Times New Roman" panose="02020603050405020304" pitchFamily="18" charset="0"/>
                <a:hlinkClick r:id="rId4"/>
              </a:rPr>
              <a:t>https://www.raspberrypi.org</a:t>
            </a:r>
            <a:endParaRPr sz="1435" u="sng" dirty="0">
              <a:solidFill>
                <a:schemeClr val="hlink"/>
              </a:solidFill>
              <a:latin typeface="Times New Roman" panose="02020603050405020304" pitchFamily="18" charset="0"/>
              <a:cs typeface="Times New Roman" panose="02020603050405020304" pitchFamily="18" charset="0"/>
            </a:endParaRPr>
          </a:p>
          <a:p>
            <a:pPr marL="0" lvl="0" indent="0" algn="l" rtl="0">
              <a:lnSpc>
                <a:spcPct val="95000"/>
              </a:lnSpc>
              <a:spcBef>
                <a:spcPts val="1200"/>
              </a:spcBef>
              <a:spcAft>
                <a:spcPts val="1200"/>
              </a:spcAft>
              <a:buSzPts val="935"/>
              <a:buNone/>
            </a:pPr>
            <a:r>
              <a:rPr lang="en-GB" sz="1435" dirty="0">
                <a:solidFill>
                  <a:schemeClr val="dk1"/>
                </a:solidFill>
                <a:latin typeface="Times New Roman" panose="02020603050405020304" pitchFamily="18" charset="0"/>
                <a:cs typeface="Times New Roman" panose="02020603050405020304" pitchFamily="18" charset="0"/>
              </a:rPr>
              <a:t>ThingSpeak IoT Platform Documentation –</a:t>
            </a:r>
            <a:br>
              <a:rPr lang="en-GB" sz="1435" dirty="0">
                <a:solidFill>
                  <a:schemeClr val="dk1"/>
                </a:solidFill>
                <a:latin typeface="Times New Roman" panose="02020603050405020304" pitchFamily="18" charset="0"/>
                <a:cs typeface="Times New Roman" panose="02020603050405020304" pitchFamily="18" charset="0"/>
              </a:rPr>
            </a:br>
            <a:r>
              <a:rPr lang="en-GB" sz="1435" dirty="0">
                <a:solidFill>
                  <a:schemeClr val="dk1"/>
                </a:solidFill>
                <a:uFill>
                  <a:noFill/>
                </a:uFill>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 </a:t>
            </a:r>
            <a:r>
              <a:rPr lang="en-GB" sz="1435" u="sng" dirty="0">
                <a:solidFill>
                  <a:schemeClr val="hlink"/>
                </a:solidFill>
                <a:latin typeface="Times New Roman" panose="02020603050405020304" pitchFamily="18" charset="0"/>
                <a:cs typeface="Times New Roman" panose="02020603050405020304" pitchFamily="18" charset="0"/>
                <a:hlinkClick r:id="rId5"/>
              </a:rPr>
              <a:t>https://thingspeak.com</a:t>
            </a:r>
            <a:endParaRPr sz="2029"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txBox="1">
            <a:spLocks noGrp="1"/>
          </p:cNvSpPr>
          <p:nvPr>
            <p:ph type="title"/>
          </p:nvPr>
        </p:nvSpPr>
        <p:spPr>
          <a:xfrm>
            <a:off x="311700" y="228600"/>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GB" dirty="0">
                <a:solidFill>
                  <a:srgbClr val="0B5394"/>
                </a:solidFill>
                <a:latin typeface="Oswald"/>
                <a:ea typeface="Oswald"/>
                <a:cs typeface="Oswald"/>
                <a:sym typeface="Oswald"/>
              </a:rPr>
              <a:t>INTRODUCTION</a:t>
            </a:r>
            <a:endParaRPr dirty="0">
              <a:solidFill>
                <a:srgbClr val="0B5394"/>
              </a:solidFill>
              <a:latin typeface="Oswald"/>
              <a:ea typeface="Oswald"/>
              <a:cs typeface="Oswald"/>
              <a:sym typeface="Oswald"/>
            </a:endParaRPr>
          </a:p>
        </p:txBody>
      </p:sp>
      <p:sp>
        <p:nvSpPr>
          <p:cNvPr id="62" name="Google Shape;62;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114300" indent="0">
              <a:buNone/>
            </a:pPr>
            <a:r>
              <a:rPr lang="en-GB" sz="1600" dirty="0">
                <a:solidFill>
                  <a:schemeClr val="tx1"/>
                </a:solidFill>
                <a:latin typeface="Times New Roman" panose="02020603050405020304" pitchFamily="18" charset="0"/>
                <a:cs typeface="Times New Roman" panose="02020603050405020304" pitchFamily="18" charset="0"/>
              </a:rPr>
              <a:t>“Gas leaks represent a significant and pervasive threat to life and property. Every year, incidents involving the leakage of hazardous gases such as LPG, methane, and carbon monoxide result in substantial losses. The timely and accurate detection of these gases is therefore of paramount importance in ensuring safety across a wide range of environments.</a:t>
            </a:r>
            <a:br>
              <a:rPr lang="en-GB" sz="1600" dirty="0">
                <a:solidFill>
                  <a:schemeClr val="tx1"/>
                </a:solidFill>
                <a:latin typeface="Times New Roman" panose="02020603050405020304" pitchFamily="18" charset="0"/>
                <a:cs typeface="Times New Roman" panose="02020603050405020304" pitchFamily="18" charset="0"/>
              </a:rPr>
            </a:br>
            <a:endParaRPr lang="en-GB" sz="1600" dirty="0">
              <a:solidFill>
                <a:schemeClr val="tx1"/>
              </a:solidFill>
              <a:latin typeface="Times New Roman" panose="02020603050405020304" pitchFamily="18" charset="0"/>
              <a:cs typeface="Times New Roman" panose="02020603050405020304" pitchFamily="18" charset="0"/>
            </a:endParaRPr>
          </a:p>
          <a:p>
            <a:pPr marL="114300" indent="0">
              <a:buNone/>
            </a:pPr>
            <a:r>
              <a:rPr lang="en-GB" sz="1600" dirty="0">
                <a:solidFill>
                  <a:schemeClr val="tx1"/>
                </a:solidFill>
                <a:latin typeface="Times New Roman" panose="02020603050405020304" pitchFamily="18" charset="0"/>
                <a:cs typeface="Times New Roman" panose="02020603050405020304" pitchFamily="18" charset="0"/>
              </a:rPr>
              <a:t>Traditional gas detection methods often rely on localized alarms or periodic manual checks. These approaches suffer from inherent limitations, notably a delayed response, which can dramatically increase the risk of fire, explosion, and health hazards. Moreover, these conventional methods lack the capability for real-time, remote monitoring and immediate notification, hindering swift action to mitigate potential disasters. This project addresses these shortcomings by presenting a low-cost, automated gas leak detection system that provides instant alerts via Telegram and incorporates continuous data logging, facilitating comprehensive monitoring and analysis of gas levels.”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5"/>
          <p:cNvSpPr txBox="1">
            <a:spLocks noGrp="1"/>
          </p:cNvSpPr>
          <p:nvPr>
            <p:ph type="title"/>
          </p:nvPr>
        </p:nvSpPr>
        <p:spPr>
          <a:xfrm>
            <a:off x="311700" y="228600"/>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GB" dirty="0">
                <a:solidFill>
                  <a:srgbClr val="0B5394"/>
                </a:solidFill>
                <a:latin typeface="Oswald"/>
                <a:ea typeface="Oswald"/>
                <a:cs typeface="Oswald"/>
                <a:sym typeface="Oswald"/>
              </a:rPr>
              <a:t>PROBLEM STATEMENT</a:t>
            </a:r>
            <a:endParaRPr dirty="0">
              <a:solidFill>
                <a:srgbClr val="0B5394"/>
              </a:solidFill>
              <a:latin typeface="Oswald"/>
              <a:ea typeface="Oswald"/>
              <a:cs typeface="Oswald"/>
              <a:sym typeface="Oswald"/>
            </a:endParaRPr>
          </a:p>
        </p:txBody>
      </p:sp>
      <p:sp>
        <p:nvSpPr>
          <p:cNvPr id="68" name="Google Shape;68;p15"/>
          <p:cNvSpPr txBox="1">
            <a:spLocks noGrp="1"/>
          </p:cNvSpPr>
          <p:nvPr>
            <p:ph type="body" idx="1"/>
          </p:nvPr>
        </p:nvSpPr>
        <p:spPr>
          <a:xfrm>
            <a:off x="539100" y="1152475"/>
            <a:ext cx="4032900" cy="3416400"/>
          </a:xfrm>
          <a:prstGeom prst="rect">
            <a:avLst/>
          </a:prstGeom>
        </p:spPr>
        <p:txBody>
          <a:bodyPr spcFirstLastPara="1" wrap="square" lIns="91425" tIns="91425" rIns="91425" bIns="91425" anchor="ctr" anchorCtr="0">
            <a:normAutofit/>
          </a:bodyPr>
          <a:lstStyle/>
          <a:p>
            <a:pPr marL="0" lvl="0" indent="0" rtl="0">
              <a:spcBef>
                <a:spcPts val="1200"/>
              </a:spcBef>
              <a:spcAft>
                <a:spcPts val="1200"/>
              </a:spcAft>
              <a:buNone/>
            </a:pPr>
            <a:r>
              <a:rPr lang="en-GB" sz="1600" dirty="0">
                <a:solidFill>
                  <a:schemeClr val="tx1"/>
                </a:solidFill>
                <a:latin typeface="Times New Roman" panose="02020603050405020304" pitchFamily="18" charset="0"/>
                <a:cs typeface="Times New Roman" panose="02020603050405020304" pitchFamily="18" charset="0"/>
              </a:rPr>
              <a:t>Existing gas leak detection methods often lack real-time monitoring and remote notification capabilities, leading to delayed responses and increased risk of gas-related accidents. This project addresses this by developing a low-cost system that provides immediate alerts and continuous data logging.</a:t>
            </a:r>
            <a:endParaRPr sz="1600" dirty="0">
              <a:solidFill>
                <a:schemeClr val="tx1"/>
              </a:solidFill>
              <a:latin typeface="Times New Roman" panose="02020603050405020304" pitchFamily="18" charset="0"/>
              <a:cs typeface="Times New Roman" panose="02020603050405020304" pitchFamily="18" charset="0"/>
            </a:endParaRPr>
          </a:p>
        </p:txBody>
      </p:sp>
      <p:pic>
        <p:nvPicPr>
          <p:cNvPr id="69" name="Google Shape;69;p15"/>
          <p:cNvPicPr preferRelativeResize="0"/>
          <p:nvPr/>
        </p:nvPicPr>
        <p:blipFill>
          <a:blip r:embed="rId3">
            <a:alphaModFix/>
          </a:blip>
          <a:stretch>
            <a:fillRect/>
          </a:stretch>
        </p:blipFill>
        <p:spPr>
          <a:xfrm>
            <a:off x="5022634" y="801300"/>
            <a:ext cx="3809665" cy="420815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6"/>
          <p:cNvSpPr txBox="1">
            <a:spLocks noGrp="1"/>
          </p:cNvSpPr>
          <p:nvPr>
            <p:ph type="title"/>
          </p:nvPr>
        </p:nvSpPr>
        <p:spPr>
          <a:xfrm>
            <a:off x="311700" y="216425"/>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GB">
                <a:solidFill>
                  <a:srgbClr val="0B5394"/>
                </a:solidFill>
                <a:latin typeface="Oswald"/>
                <a:ea typeface="Oswald"/>
                <a:cs typeface="Oswald"/>
                <a:sym typeface="Oswald"/>
              </a:rPr>
              <a:t>LITERATURE REVIEW</a:t>
            </a:r>
            <a:endParaRPr>
              <a:solidFill>
                <a:srgbClr val="0B5394"/>
              </a:solidFill>
              <a:latin typeface="Oswald"/>
              <a:ea typeface="Oswald"/>
              <a:cs typeface="Oswald"/>
              <a:sym typeface="Oswald"/>
            </a:endParaRPr>
          </a:p>
        </p:txBody>
      </p:sp>
      <p:sp>
        <p:nvSpPr>
          <p:cNvPr id="75" name="Google Shape;75;p16"/>
          <p:cNvSpPr txBox="1">
            <a:spLocks noGrp="1"/>
          </p:cNvSpPr>
          <p:nvPr>
            <p:ph type="body" idx="1"/>
          </p:nvPr>
        </p:nvSpPr>
        <p:spPr>
          <a:xfrm>
            <a:off x="311700" y="497025"/>
            <a:ext cx="8520600" cy="44250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endParaRPr sz="1400" dirty="0">
              <a:solidFill>
                <a:schemeClr val="dk1"/>
              </a:solidFill>
              <a:latin typeface="Times New Roman" panose="02020603050405020304" pitchFamily="18" charset="0"/>
              <a:cs typeface="Times New Roman" panose="02020603050405020304" pitchFamily="18" charset="0"/>
            </a:endParaRPr>
          </a:p>
          <a:p>
            <a:pPr marL="457200" lvl="0" indent="-317500" algn="l" rtl="0">
              <a:lnSpc>
                <a:spcPct val="100000"/>
              </a:lnSpc>
              <a:spcBef>
                <a:spcPts val="1200"/>
              </a:spcBef>
              <a:spcAft>
                <a:spcPts val="0"/>
              </a:spcAft>
              <a:buClr>
                <a:schemeClr val="dk1"/>
              </a:buClr>
              <a:buSzPts val="1400"/>
              <a:buChar char="●"/>
            </a:pPr>
            <a:r>
              <a:rPr lang="en-GB" sz="1400" b="1" dirty="0">
                <a:solidFill>
                  <a:schemeClr val="dk1"/>
                </a:solidFill>
                <a:latin typeface="Times New Roman" panose="02020603050405020304" pitchFamily="18" charset="0"/>
                <a:cs typeface="Times New Roman" panose="02020603050405020304" pitchFamily="18" charset="0"/>
              </a:rPr>
              <a:t>Raspberry Pi</a:t>
            </a:r>
            <a:r>
              <a:rPr lang="en-GB" sz="1400" dirty="0">
                <a:solidFill>
                  <a:schemeClr val="dk1"/>
                </a:solidFill>
                <a:latin typeface="Times New Roman" panose="02020603050405020304" pitchFamily="18" charset="0"/>
                <a:cs typeface="Times New Roman" panose="02020603050405020304" pitchFamily="18" charset="0"/>
              </a:rPr>
              <a:t>, a cost-effective and powerful microcomputer, </a:t>
            </a:r>
            <a:r>
              <a:rPr lang="en-GB" sz="1400" b="1" dirty="0">
                <a:solidFill>
                  <a:schemeClr val="dk1"/>
                </a:solidFill>
                <a:latin typeface="Times New Roman" panose="02020603050405020304" pitchFamily="18" charset="0"/>
                <a:cs typeface="Times New Roman" panose="02020603050405020304" pitchFamily="18" charset="0"/>
              </a:rPr>
              <a:t>enhances system performance</a:t>
            </a:r>
            <a:r>
              <a:rPr lang="en-GB" sz="1400" dirty="0">
                <a:solidFill>
                  <a:schemeClr val="dk1"/>
                </a:solidFill>
                <a:latin typeface="Times New Roman" panose="02020603050405020304" pitchFamily="18" charset="0"/>
                <a:cs typeface="Times New Roman" panose="02020603050405020304" pitchFamily="18" charset="0"/>
              </a:rPr>
              <a:t> by enabling:</a:t>
            </a:r>
          </a:p>
          <a:p>
            <a:pPr marL="457200" lvl="0" indent="-317500" algn="l" rtl="0">
              <a:lnSpc>
                <a:spcPct val="100000"/>
              </a:lnSpc>
              <a:spcBef>
                <a:spcPts val="1200"/>
              </a:spcBef>
              <a:spcAft>
                <a:spcPts val="0"/>
              </a:spcAft>
              <a:buClr>
                <a:schemeClr val="dk1"/>
              </a:buClr>
              <a:buSzPts val="1400"/>
              <a:buChar char="●"/>
            </a:pPr>
            <a:r>
              <a:rPr lang="en-GB" sz="1400" b="1" dirty="0">
                <a:solidFill>
                  <a:schemeClr val="dk1"/>
                </a:solidFill>
                <a:latin typeface="Times New Roman" panose="02020603050405020304" pitchFamily="18" charset="0"/>
                <a:cs typeface="Times New Roman" panose="02020603050405020304" pitchFamily="18" charset="0"/>
              </a:rPr>
              <a:t>Wi-Fi connectivity</a:t>
            </a:r>
            <a:endParaRPr sz="1400" b="1" dirty="0">
              <a:solidFill>
                <a:schemeClr val="dk1"/>
              </a:solidFill>
              <a:latin typeface="Times New Roman" panose="02020603050405020304" pitchFamily="18" charset="0"/>
              <a:cs typeface="Times New Roman" panose="02020603050405020304" pitchFamily="18" charset="0"/>
            </a:endParaRPr>
          </a:p>
          <a:p>
            <a:pPr marL="914400" lvl="1" indent="-317500" algn="l" rtl="0">
              <a:lnSpc>
                <a:spcPct val="100000"/>
              </a:lnSpc>
              <a:spcBef>
                <a:spcPts val="0"/>
              </a:spcBef>
              <a:spcAft>
                <a:spcPts val="0"/>
              </a:spcAft>
              <a:buClr>
                <a:schemeClr val="dk1"/>
              </a:buClr>
              <a:buSzPts val="1400"/>
              <a:buChar char="○"/>
            </a:pPr>
            <a:r>
              <a:rPr lang="en-GB" b="1" dirty="0">
                <a:solidFill>
                  <a:schemeClr val="dk1"/>
                </a:solidFill>
                <a:latin typeface="Times New Roman" panose="02020603050405020304" pitchFamily="18" charset="0"/>
                <a:cs typeface="Times New Roman" panose="02020603050405020304" pitchFamily="18" charset="0"/>
              </a:rPr>
              <a:t>Cloud data integration</a:t>
            </a:r>
            <a:endParaRPr b="1" dirty="0">
              <a:solidFill>
                <a:schemeClr val="dk1"/>
              </a:solidFill>
              <a:latin typeface="Times New Roman" panose="02020603050405020304" pitchFamily="18" charset="0"/>
              <a:cs typeface="Times New Roman" panose="02020603050405020304" pitchFamily="18" charset="0"/>
            </a:endParaRPr>
          </a:p>
          <a:p>
            <a:pPr marL="914400" lvl="1" indent="-317500" algn="l" rtl="0">
              <a:lnSpc>
                <a:spcPct val="100000"/>
              </a:lnSpc>
              <a:spcBef>
                <a:spcPts val="0"/>
              </a:spcBef>
              <a:spcAft>
                <a:spcPts val="0"/>
              </a:spcAft>
              <a:buClr>
                <a:schemeClr val="dk1"/>
              </a:buClr>
              <a:buSzPts val="1400"/>
              <a:buChar char="○"/>
            </a:pPr>
            <a:r>
              <a:rPr lang="en-GB" b="1" dirty="0">
                <a:solidFill>
                  <a:schemeClr val="dk1"/>
                </a:solidFill>
                <a:latin typeface="Times New Roman" panose="02020603050405020304" pitchFamily="18" charset="0"/>
                <a:cs typeface="Times New Roman" panose="02020603050405020304" pitchFamily="18" charset="0"/>
              </a:rPr>
              <a:t>Real-time data processing</a:t>
            </a:r>
            <a:endParaRPr dirty="0">
              <a:solidFill>
                <a:schemeClr val="dk1"/>
              </a:solidFill>
              <a:latin typeface="Times New Roman" panose="02020603050405020304" pitchFamily="18" charset="0"/>
              <a:cs typeface="Times New Roman" panose="02020603050405020304" pitchFamily="18" charset="0"/>
            </a:endParaRPr>
          </a:p>
          <a:p>
            <a:pPr marL="457200" lvl="0" indent="-317500" algn="l" rtl="0">
              <a:lnSpc>
                <a:spcPct val="100000"/>
              </a:lnSpc>
              <a:spcBef>
                <a:spcPts val="0"/>
              </a:spcBef>
              <a:spcAft>
                <a:spcPts val="0"/>
              </a:spcAft>
              <a:buClr>
                <a:schemeClr val="dk1"/>
              </a:buClr>
              <a:buSzPts val="1400"/>
              <a:buChar char="●"/>
            </a:pPr>
            <a:r>
              <a:rPr lang="en-GB" sz="1400" b="1" dirty="0">
                <a:solidFill>
                  <a:schemeClr val="dk1"/>
                </a:solidFill>
                <a:latin typeface="Times New Roman" panose="02020603050405020304" pitchFamily="18" charset="0"/>
                <a:cs typeface="Times New Roman" panose="02020603050405020304" pitchFamily="18" charset="0"/>
              </a:rPr>
              <a:t>Ali &amp; Javed (2019)</a:t>
            </a:r>
            <a:r>
              <a:rPr lang="en-GB" sz="1400" dirty="0">
                <a:solidFill>
                  <a:schemeClr val="dk1"/>
                </a:solidFill>
                <a:latin typeface="Times New Roman" panose="02020603050405020304" pitchFamily="18" charset="0"/>
                <a:cs typeface="Times New Roman" panose="02020603050405020304" pitchFamily="18" charset="0"/>
              </a:rPr>
              <a:t> developed a </a:t>
            </a:r>
            <a:r>
              <a:rPr lang="en-GB" sz="1400" b="1" dirty="0">
                <a:solidFill>
                  <a:schemeClr val="dk1"/>
                </a:solidFill>
                <a:latin typeface="Times New Roman" panose="02020603050405020304" pitchFamily="18" charset="0"/>
                <a:cs typeface="Times New Roman" panose="02020603050405020304" pitchFamily="18" charset="0"/>
              </a:rPr>
              <a:t>GSM-based alert system</a:t>
            </a:r>
            <a:r>
              <a:rPr lang="en-GB" sz="1400" dirty="0">
                <a:solidFill>
                  <a:schemeClr val="dk1"/>
                </a:solidFill>
                <a:latin typeface="Times New Roman" panose="02020603050405020304" pitchFamily="18" charset="0"/>
                <a:cs typeface="Times New Roman" panose="02020603050405020304" pitchFamily="18" charset="0"/>
              </a:rPr>
              <a:t>:</a:t>
            </a:r>
            <a:endParaRPr sz="1400" dirty="0">
              <a:solidFill>
                <a:schemeClr val="dk1"/>
              </a:solidFill>
              <a:latin typeface="Times New Roman" panose="02020603050405020304" pitchFamily="18" charset="0"/>
              <a:cs typeface="Times New Roman" panose="02020603050405020304" pitchFamily="18" charset="0"/>
            </a:endParaRPr>
          </a:p>
          <a:p>
            <a:pPr marL="914400" lvl="1" indent="-317500" algn="l" rtl="0">
              <a:lnSpc>
                <a:spcPct val="100000"/>
              </a:lnSpc>
              <a:spcBef>
                <a:spcPts val="0"/>
              </a:spcBef>
              <a:spcAft>
                <a:spcPts val="0"/>
              </a:spcAft>
              <a:buClr>
                <a:schemeClr val="dk1"/>
              </a:buClr>
              <a:buSzPts val="1400"/>
              <a:buChar char="○"/>
            </a:pPr>
            <a:r>
              <a:rPr lang="en-GB" dirty="0">
                <a:solidFill>
                  <a:schemeClr val="dk1"/>
                </a:solidFill>
                <a:latin typeface="Times New Roman" panose="02020603050405020304" pitchFamily="18" charset="0"/>
                <a:cs typeface="Times New Roman" panose="02020603050405020304" pitchFamily="18" charset="0"/>
              </a:rPr>
              <a:t>Effective for SMS alerts but </a:t>
            </a:r>
            <a:r>
              <a:rPr lang="en-GB" b="1" dirty="0">
                <a:solidFill>
                  <a:schemeClr val="dk1"/>
                </a:solidFill>
                <a:latin typeface="Times New Roman" panose="02020603050405020304" pitchFamily="18" charset="0"/>
                <a:cs typeface="Times New Roman" panose="02020603050405020304" pitchFamily="18" charset="0"/>
              </a:rPr>
              <a:t>lacked live dashboards</a:t>
            </a:r>
            <a:endParaRPr b="1" dirty="0">
              <a:solidFill>
                <a:schemeClr val="dk1"/>
              </a:solidFill>
              <a:latin typeface="Times New Roman" panose="02020603050405020304" pitchFamily="18" charset="0"/>
              <a:cs typeface="Times New Roman" panose="02020603050405020304" pitchFamily="18" charset="0"/>
            </a:endParaRPr>
          </a:p>
          <a:p>
            <a:pPr marL="457200" lvl="0" indent="-317500" algn="l" rtl="0">
              <a:lnSpc>
                <a:spcPct val="100000"/>
              </a:lnSpc>
              <a:spcBef>
                <a:spcPts val="0"/>
              </a:spcBef>
              <a:spcAft>
                <a:spcPts val="0"/>
              </a:spcAft>
              <a:buClr>
                <a:schemeClr val="dk1"/>
              </a:buClr>
              <a:buSzPts val="1400"/>
              <a:buChar char="●"/>
            </a:pPr>
            <a:r>
              <a:rPr lang="en-GB" sz="1400" b="1" dirty="0">
                <a:solidFill>
                  <a:schemeClr val="dk1"/>
                </a:solidFill>
                <a:latin typeface="Times New Roman" panose="02020603050405020304" pitchFamily="18" charset="0"/>
                <a:cs typeface="Times New Roman" panose="02020603050405020304" pitchFamily="18" charset="0"/>
              </a:rPr>
              <a:t>Raspberry Pi supports Python</a:t>
            </a:r>
            <a:r>
              <a:rPr lang="en-GB" sz="1400" dirty="0">
                <a:solidFill>
                  <a:schemeClr val="dk1"/>
                </a:solidFill>
                <a:latin typeface="Times New Roman" panose="02020603050405020304" pitchFamily="18" charset="0"/>
                <a:cs typeface="Times New Roman" panose="02020603050405020304" pitchFamily="18" charset="0"/>
              </a:rPr>
              <a:t>, which simplifies:</a:t>
            </a:r>
            <a:endParaRPr sz="1400" dirty="0">
              <a:solidFill>
                <a:schemeClr val="dk1"/>
              </a:solidFill>
              <a:latin typeface="Times New Roman" panose="02020603050405020304" pitchFamily="18" charset="0"/>
              <a:cs typeface="Times New Roman" panose="02020603050405020304" pitchFamily="18" charset="0"/>
            </a:endParaRPr>
          </a:p>
          <a:p>
            <a:pPr marL="914400" lvl="1" indent="-317500" algn="l" rtl="0">
              <a:lnSpc>
                <a:spcPct val="100000"/>
              </a:lnSpc>
              <a:spcBef>
                <a:spcPts val="0"/>
              </a:spcBef>
              <a:spcAft>
                <a:spcPts val="0"/>
              </a:spcAft>
              <a:buClr>
                <a:schemeClr val="dk1"/>
              </a:buClr>
              <a:buSzPts val="1400"/>
              <a:buChar char="○"/>
            </a:pPr>
            <a:r>
              <a:rPr lang="en-GB" dirty="0">
                <a:solidFill>
                  <a:schemeClr val="dk1"/>
                </a:solidFill>
                <a:latin typeface="Times New Roman" panose="02020603050405020304" pitchFamily="18" charset="0"/>
                <a:cs typeface="Times New Roman" panose="02020603050405020304" pitchFamily="18" charset="0"/>
              </a:rPr>
              <a:t>Connecting gas sensors and </a:t>
            </a:r>
            <a:r>
              <a:rPr lang="en-GB" b="1" dirty="0">
                <a:solidFill>
                  <a:schemeClr val="dk1"/>
                </a:solidFill>
                <a:latin typeface="Times New Roman" panose="02020603050405020304" pitchFamily="18" charset="0"/>
                <a:cs typeface="Times New Roman" panose="02020603050405020304" pitchFamily="18" charset="0"/>
              </a:rPr>
              <a:t>relay modules</a:t>
            </a:r>
            <a:endParaRPr b="1" dirty="0">
              <a:solidFill>
                <a:schemeClr val="dk1"/>
              </a:solidFill>
              <a:latin typeface="Times New Roman" panose="02020603050405020304" pitchFamily="18" charset="0"/>
              <a:cs typeface="Times New Roman" panose="02020603050405020304" pitchFamily="18" charset="0"/>
            </a:endParaRPr>
          </a:p>
          <a:p>
            <a:pPr marL="914400" lvl="1" indent="-317500" algn="l" rtl="0">
              <a:lnSpc>
                <a:spcPct val="100000"/>
              </a:lnSpc>
              <a:spcBef>
                <a:spcPts val="0"/>
              </a:spcBef>
              <a:spcAft>
                <a:spcPts val="0"/>
              </a:spcAft>
              <a:buClr>
                <a:schemeClr val="dk1"/>
              </a:buClr>
              <a:buSzPts val="1400"/>
              <a:buChar char="○"/>
            </a:pPr>
            <a:r>
              <a:rPr lang="en-GB" b="1" dirty="0">
                <a:solidFill>
                  <a:schemeClr val="dk1"/>
                </a:solidFill>
                <a:latin typeface="Times New Roman" panose="02020603050405020304" pitchFamily="18" charset="0"/>
                <a:cs typeface="Times New Roman" panose="02020603050405020304" pitchFamily="18" charset="0"/>
              </a:rPr>
              <a:t>Automating gas valve shut-off</a:t>
            </a:r>
            <a:endParaRPr b="1" dirty="0">
              <a:solidFill>
                <a:schemeClr val="dk1"/>
              </a:solidFill>
              <a:latin typeface="Times New Roman" panose="02020603050405020304" pitchFamily="18" charset="0"/>
              <a:cs typeface="Times New Roman" panose="02020603050405020304" pitchFamily="18" charset="0"/>
            </a:endParaRPr>
          </a:p>
          <a:p>
            <a:pPr marL="914400" lvl="1" indent="-317500" algn="l" rtl="0">
              <a:lnSpc>
                <a:spcPct val="100000"/>
              </a:lnSpc>
              <a:spcBef>
                <a:spcPts val="0"/>
              </a:spcBef>
              <a:spcAft>
                <a:spcPts val="0"/>
              </a:spcAft>
              <a:buClr>
                <a:schemeClr val="dk1"/>
              </a:buClr>
              <a:buSzPts val="1400"/>
              <a:buChar char="○"/>
            </a:pPr>
            <a:r>
              <a:rPr lang="en-GB" dirty="0">
                <a:solidFill>
                  <a:schemeClr val="dk1"/>
                </a:solidFill>
                <a:latin typeface="Times New Roman" panose="02020603050405020304" pitchFamily="18" charset="0"/>
                <a:cs typeface="Times New Roman" panose="02020603050405020304" pitchFamily="18" charset="0"/>
              </a:rPr>
              <a:t>Sending alerts to </a:t>
            </a:r>
            <a:r>
              <a:rPr lang="en-GB" b="1" dirty="0">
                <a:solidFill>
                  <a:schemeClr val="dk1"/>
                </a:solidFill>
                <a:latin typeface="Times New Roman" panose="02020603050405020304" pitchFamily="18" charset="0"/>
                <a:cs typeface="Times New Roman" panose="02020603050405020304" pitchFamily="18" charset="0"/>
              </a:rPr>
              <a:t>web/mobile applications</a:t>
            </a:r>
            <a:endParaRPr b="1" dirty="0">
              <a:solidFill>
                <a:schemeClr val="dk1"/>
              </a:solidFill>
              <a:latin typeface="Times New Roman" panose="02020603050405020304" pitchFamily="18" charset="0"/>
              <a:cs typeface="Times New Roman" panose="02020603050405020304" pitchFamily="18" charset="0"/>
            </a:endParaRPr>
          </a:p>
          <a:p>
            <a:pPr marL="457200" lvl="0" indent="-317500" algn="l" rtl="0">
              <a:lnSpc>
                <a:spcPct val="100000"/>
              </a:lnSpc>
              <a:spcBef>
                <a:spcPts val="0"/>
              </a:spcBef>
              <a:spcAft>
                <a:spcPts val="0"/>
              </a:spcAft>
              <a:buClr>
                <a:schemeClr val="dk1"/>
              </a:buClr>
              <a:buSzPts val="1400"/>
              <a:buChar char="●"/>
            </a:pPr>
            <a:r>
              <a:rPr lang="en-GB" sz="1400" b="1" dirty="0">
                <a:solidFill>
                  <a:schemeClr val="dk1"/>
                </a:solidFill>
                <a:latin typeface="Times New Roman" panose="02020603050405020304" pitchFamily="18" charset="0"/>
                <a:cs typeface="Times New Roman" panose="02020603050405020304" pitchFamily="18" charset="0"/>
              </a:rPr>
              <a:t>Challenges remain</a:t>
            </a:r>
            <a:r>
              <a:rPr lang="en-GB" sz="1400" dirty="0">
                <a:solidFill>
                  <a:schemeClr val="dk1"/>
                </a:solidFill>
                <a:latin typeface="Times New Roman" panose="02020603050405020304" pitchFamily="18" charset="0"/>
                <a:cs typeface="Times New Roman" panose="02020603050405020304" pitchFamily="18" charset="0"/>
              </a:rPr>
              <a:t>, such as:</a:t>
            </a:r>
            <a:endParaRPr sz="1400" dirty="0">
              <a:solidFill>
                <a:schemeClr val="dk1"/>
              </a:solidFill>
              <a:latin typeface="Times New Roman" panose="02020603050405020304" pitchFamily="18" charset="0"/>
              <a:cs typeface="Times New Roman" panose="02020603050405020304" pitchFamily="18" charset="0"/>
            </a:endParaRPr>
          </a:p>
          <a:p>
            <a:pPr marL="914400" lvl="1" indent="-317500" algn="l" rtl="0">
              <a:lnSpc>
                <a:spcPct val="100000"/>
              </a:lnSpc>
              <a:spcBef>
                <a:spcPts val="0"/>
              </a:spcBef>
              <a:spcAft>
                <a:spcPts val="0"/>
              </a:spcAft>
              <a:buClr>
                <a:schemeClr val="dk1"/>
              </a:buClr>
              <a:buSzPts val="1400"/>
              <a:buChar char="○"/>
            </a:pPr>
            <a:r>
              <a:rPr lang="en-GB" b="1" dirty="0">
                <a:solidFill>
                  <a:schemeClr val="dk1"/>
                </a:solidFill>
                <a:latin typeface="Times New Roman" panose="02020603050405020304" pitchFamily="18" charset="0"/>
                <a:cs typeface="Times New Roman" panose="02020603050405020304" pitchFamily="18" charset="0"/>
              </a:rPr>
              <a:t>False positives</a:t>
            </a:r>
            <a:endParaRPr b="1" dirty="0">
              <a:solidFill>
                <a:schemeClr val="dk1"/>
              </a:solidFill>
              <a:latin typeface="Times New Roman" panose="02020603050405020304" pitchFamily="18" charset="0"/>
              <a:cs typeface="Times New Roman" panose="02020603050405020304" pitchFamily="18" charset="0"/>
            </a:endParaRPr>
          </a:p>
          <a:p>
            <a:pPr marL="914400" lvl="1" indent="-317500" algn="l" rtl="0">
              <a:lnSpc>
                <a:spcPct val="100000"/>
              </a:lnSpc>
              <a:spcBef>
                <a:spcPts val="0"/>
              </a:spcBef>
              <a:spcAft>
                <a:spcPts val="0"/>
              </a:spcAft>
              <a:buClr>
                <a:schemeClr val="dk1"/>
              </a:buClr>
              <a:buSzPts val="1400"/>
              <a:buChar char="○"/>
            </a:pPr>
            <a:r>
              <a:rPr lang="en-GB" b="1" dirty="0">
                <a:solidFill>
                  <a:schemeClr val="dk1"/>
                </a:solidFill>
                <a:latin typeface="Times New Roman" panose="02020603050405020304" pitchFamily="18" charset="0"/>
                <a:cs typeface="Times New Roman" panose="02020603050405020304" pitchFamily="18" charset="0"/>
              </a:rPr>
              <a:t>Sensor calibration issues</a:t>
            </a:r>
            <a:endParaRPr b="1" dirty="0">
              <a:solidFill>
                <a:schemeClr val="dk1"/>
              </a:solidFill>
              <a:latin typeface="Times New Roman" panose="02020603050405020304" pitchFamily="18" charset="0"/>
              <a:cs typeface="Times New Roman" panose="02020603050405020304" pitchFamily="18" charset="0"/>
            </a:endParaRPr>
          </a:p>
          <a:p>
            <a:pPr marL="914400" lvl="1" indent="-317500" algn="l" rtl="0">
              <a:lnSpc>
                <a:spcPct val="100000"/>
              </a:lnSpc>
              <a:spcBef>
                <a:spcPts val="0"/>
              </a:spcBef>
              <a:spcAft>
                <a:spcPts val="0"/>
              </a:spcAft>
              <a:buClr>
                <a:schemeClr val="dk1"/>
              </a:buClr>
              <a:buSzPts val="1400"/>
              <a:buChar char="○"/>
            </a:pPr>
            <a:r>
              <a:rPr lang="en-GB" b="1" dirty="0">
                <a:solidFill>
                  <a:schemeClr val="dk1"/>
                </a:solidFill>
                <a:latin typeface="Times New Roman" panose="02020603050405020304" pitchFamily="18" charset="0"/>
                <a:cs typeface="Times New Roman" panose="02020603050405020304" pitchFamily="18" charset="0"/>
              </a:rPr>
              <a:t>Network reliability</a:t>
            </a:r>
            <a:endParaRPr b="1" dirty="0">
              <a:solidFill>
                <a:schemeClr val="dk1"/>
              </a:solidFill>
              <a:latin typeface="Times New Roman" panose="02020603050405020304" pitchFamily="18" charset="0"/>
              <a:cs typeface="Times New Roman" panose="02020603050405020304" pitchFamily="18" charset="0"/>
            </a:endParaRPr>
          </a:p>
          <a:p>
            <a:pPr marL="457200" lvl="0" indent="-317500" algn="l" rtl="0">
              <a:lnSpc>
                <a:spcPct val="100000"/>
              </a:lnSpc>
              <a:spcBef>
                <a:spcPts val="0"/>
              </a:spcBef>
              <a:spcAft>
                <a:spcPts val="0"/>
              </a:spcAft>
              <a:buClr>
                <a:schemeClr val="dk1"/>
              </a:buClr>
              <a:buSzPts val="1400"/>
              <a:buChar char="●"/>
            </a:pPr>
            <a:r>
              <a:rPr lang="en-GB" sz="1400" b="1" dirty="0">
                <a:solidFill>
                  <a:schemeClr val="dk1"/>
                </a:solidFill>
                <a:latin typeface="Times New Roman" panose="02020603050405020304" pitchFamily="18" charset="0"/>
                <a:cs typeface="Times New Roman" panose="02020603050405020304" pitchFamily="18" charset="0"/>
              </a:rPr>
              <a:t>Recent research</a:t>
            </a:r>
            <a:r>
              <a:rPr lang="en-GB" sz="1400" dirty="0">
                <a:solidFill>
                  <a:schemeClr val="dk1"/>
                </a:solidFill>
                <a:latin typeface="Times New Roman" panose="02020603050405020304" pitchFamily="18" charset="0"/>
                <a:cs typeface="Times New Roman" panose="02020603050405020304" pitchFamily="18" charset="0"/>
              </a:rPr>
              <a:t> explores the use of </a:t>
            </a:r>
            <a:r>
              <a:rPr lang="en-GB" sz="1400" b="1" dirty="0">
                <a:solidFill>
                  <a:schemeClr val="dk1"/>
                </a:solidFill>
                <a:latin typeface="Times New Roman" panose="02020603050405020304" pitchFamily="18" charset="0"/>
                <a:cs typeface="Times New Roman" panose="02020603050405020304" pitchFamily="18" charset="0"/>
              </a:rPr>
              <a:t>machine learning</a:t>
            </a:r>
            <a:r>
              <a:rPr lang="en-GB" sz="1400" dirty="0">
                <a:solidFill>
                  <a:schemeClr val="dk1"/>
                </a:solidFill>
                <a:latin typeface="Times New Roman" panose="02020603050405020304" pitchFamily="18" charset="0"/>
                <a:cs typeface="Times New Roman" panose="02020603050405020304" pitchFamily="18" charset="0"/>
              </a:rPr>
              <a:t> and </a:t>
            </a:r>
            <a:r>
              <a:rPr lang="en-GB" sz="1400" b="1" dirty="0">
                <a:solidFill>
                  <a:schemeClr val="dk1"/>
                </a:solidFill>
                <a:latin typeface="Times New Roman" panose="02020603050405020304" pitchFamily="18" charset="0"/>
                <a:cs typeface="Times New Roman" panose="02020603050405020304" pitchFamily="18" charset="0"/>
              </a:rPr>
              <a:t>predictive maintenance</a:t>
            </a:r>
            <a:r>
              <a:rPr lang="en-GB" sz="1400" dirty="0">
                <a:solidFill>
                  <a:schemeClr val="dk1"/>
                </a:solidFill>
                <a:latin typeface="Times New Roman" panose="02020603050405020304" pitchFamily="18" charset="0"/>
                <a:cs typeface="Times New Roman" panose="02020603050405020304" pitchFamily="18" charset="0"/>
              </a:rPr>
              <a:t> to improve:</a:t>
            </a:r>
            <a:endParaRPr sz="1400" dirty="0">
              <a:solidFill>
                <a:schemeClr val="dk1"/>
              </a:solidFill>
              <a:latin typeface="Times New Roman" panose="02020603050405020304" pitchFamily="18" charset="0"/>
              <a:cs typeface="Times New Roman" panose="02020603050405020304" pitchFamily="18" charset="0"/>
            </a:endParaRPr>
          </a:p>
          <a:p>
            <a:pPr marL="914400" lvl="1" indent="-317500" algn="l" rtl="0">
              <a:lnSpc>
                <a:spcPct val="100000"/>
              </a:lnSpc>
              <a:spcBef>
                <a:spcPts val="0"/>
              </a:spcBef>
              <a:spcAft>
                <a:spcPts val="0"/>
              </a:spcAft>
              <a:buClr>
                <a:schemeClr val="dk1"/>
              </a:buClr>
              <a:buSzPts val="1400"/>
              <a:buChar char="○"/>
            </a:pPr>
            <a:r>
              <a:rPr lang="en-GB" dirty="0">
                <a:solidFill>
                  <a:schemeClr val="dk1"/>
                </a:solidFill>
                <a:latin typeface="Times New Roman" panose="02020603050405020304" pitchFamily="18" charset="0"/>
                <a:cs typeface="Times New Roman" panose="02020603050405020304" pitchFamily="18" charset="0"/>
              </a:rPr>
              <a:t>Accuracy</a:t>
            </a:r>
            <a:endParaRPr dirty="0">
              <a:solidFill>
                <a:schemeClr val="dk1"/>
              </a:solidFill>
              <a:latin typeface="Times New Roman" panose="02020603050405020304" pitchFamily="18" charset="0"/>
              <a:cs typeface="Times New Roman" panose="02020603050405020304" pitchFamily="18" charset="0"/>
            </a:endParaRPr>
          </a:p>
          <a:p>
            <a:pPr marL="914400" lvl="1" indent="-317500" algn="l" rtl="0">
              <a:lnSpc>
                <a:spcPct val="100000"/>
              </a:lnSpc>
              <a:spcBef>
                <a:spcPts val="0"/>
              </a:spcBef>
              <a:spcAft>
                <a:spcPts val="1200"/>
              </a:spcAft>
              <a:buClr>
                <a:schemeClr val="dk1"/>
              </a:buClr>
              <a:buSzPts val="1400"/>
              <a:buChar char="○"/>
            </a:pPr>
            <a:r>
              <a:rPr lang="en-GB" dirty="0">
                <a:solidFill>
                  <a:schemeClr val="dk1"/>
                </a:solidFill>
                <a:latin typeface="Times New Roman" panose="02020603050405020304" pitchFamily="18" charset="0"/>
                <a:cs typeface="Times New Roman" panose="02020603050405020304" pitchFamily="18" charset="0"/>
              </a:rPr>
              <a:t>System intelligence</a:t>
            </a:r>
            <a:endParaRPr dirty="0">
              <a:solidFill>
                <a:schemeClr val="dk1"/>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7"/>
          <p:cNvSpPr txBox="1">
            <a:spLocks noGrp="1"/>
          </p:cNvSpPr>
          <p:nvPr>
            <p:ph type="title"/>
          </p:nvPr>
        </p:nvSpPr>
        <p:spPr>
          <a:xfrm>
            <a:off x="311700" y="228600"/>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GB" dirty="0">
                <a:solidFill>
                  <a:srgbClr val="0B5394"/>
                </a:solidFill>
                <a:latin typeface="Oswald"/>
                <a:ea typeface="Oswald"/>
                <a:cs typeface="Oswald"/>
                <a:sym typeface="Oswald"/>
              </a:rPr>
              <a:t>OBJECTIVES</a:t>
            </a:r>
            <a:endParaRPr dirty="0">
              <a:solidFill>
                <a:srgbClr val="0B5394"/>
              </a:solidFill>
              <a:latin typeface="Oswald"/>
              <a:ea typeface="Oswald"/>
              <a:cs typeface="Oswald"/>
              <a:sym typeface="Oswald"/>
            </a:endParaRPr>
          </a:p>
        </p:txBody>
      </p:sp>
      <p:sp>
        <p:nvSpPr>
          <p:cNvPr id="81" name="Google Shape;81;p17"/>
          <p:cNvSpPr txBox="1">
            <a:spLocks noGrp="1"/>
          </p:cNvSpPr>
          <p:nvPr>
            <p:ph type="body" idx="1"/>
          </p:nvPr>
        </p:nvSpPr>
        <p:spPr>
          <a:xfrm>
            <a:off x="311700" y="863550"/>
            <a:ext cx="8520600" cy="4098600"/>
          </a:xfrm>
          <a:prstGeom prst="rect">
            <a:avLst/>
          </a:prstGeom>
        </p:spPr>
        <p:txBody>
          <a:bodyPr spcFirstLastPara="1" wrap="square" lIns="91425" tIns="91425" rIns="91425" bIns="91425" anchor="t" anchorCtr="0">
            <a:noAutofit/>
          </a:bodyPr>
          <a:lstStyle/>
          <a:p>
            <a:pPr marL="457200" lvl="0" indent="-330200" algn="l" rtl="0">
              <a:lnSpc>
                <a:spcPct val="100000"/>
              </a:lnSpc>
              <a:spcBef>
                <a:spcPts val="0"/>
              </a:spcBef>
              <a:spcAft>
                <a:spcPts val="0"/>
              </a:spcAft>
              <a:buClr>
                <a:schemeClr val="dk1"/>
              </a:buClr>
              <a:buSzPts val="1600"/>
              <a:buChar char="●"/>
            </a:pPr>
            <a:r>
              <a:rPr lang="en-GB" sz="1600" dirty="0">
                <a:solidFill>
                  <a:schemeClr val="dk1"/>
                </a:solidFill>
                <a:latin typeface="Times New Roman" panose="02020603050405020304" pitchFamily="18" charset="0"/>
                <a:cs typeface="Times New Roman" panose="02020603050405020304" pitchFamily="18" charset="0"/>
              </a:rPr>
              <a:t>To detect the presence of harmful gases (e.g., LPG, methane) using gas sensors like MQ-2 or MQ-135.</a:t>
            </a:r>
            <a:br>
              <a:rPr lang="en-GB" sz="1600" dirty="0">
                <a:solidFill>
                  <a:schemeClr val="dk1"/>
                </a:solidFill>
                <a:latin typeface="Times New Roman" panose="02020603050405020304" pitchFamily="18" charset="0"/>
                <a:cs typeface="Times New Roman" panose="02020603050405020304" pitchFamily="18" charset="0"/>
              </a:rPr>
            </a:br>
            <a:endParaRPr sz="1600" dirty="0">
              <a:solidFill>
                <a:schemeClr val="dk1"/>
              </a:solidFill>
              <a:latin typeface="Times New Roman" panose="02020603050405020304" pitchFamily="18" charset="0"/>
              <a:cs typeface="Times New Roman" panose="02020603050405020304" pitchFamily="18" charset="0"/>
            </a:endParaRPr>
          </a:p>
          <a:p>
            <a:pPr marL="457200" lvl="0" indent="-330200" algn="l" rtl="0">
              <a:lnSpc>
                <a:spcPct val="100000"/>
              </a:lnSpc>
              <a:spcBef>
                <a:spcPts val="0"/>
              </a:spcBef>
              <a:spcAft>
                <a:spcPts val="0"/>
              </a:spcAft>
              <a:buClr>
                <a:schemeClr val="dk1"/>
              </a:buClr>
              <a:buSzPts val="1600"/>
              <a:buChar char="●"/>
            </a:pPr>
            <a:r>
              <a:rPr lang="en-GB" sz="1600" dirty="0">
                <a:solidFill>
                  <a:schemeClr val="dk1"/>
                </a:solidFill>
                <a:latin typeface="Times New Roman" panose="02020603050405020304" pitchFamily="18" charset="0"/>
                <a:cs typeface="Times New Roman" panose="02020603050405020304" pitchFamily="18" charset="0"/>
              </a:rPr>
              <a:t>To use </a:t>
            </a:r>
            <a:r>
              <a:rPr lang="en-GB" sz="1600" b="1" dirty="0">
                <a:solidFill>
                  <a:schemeClr val="dk1"/>
                </a:solidFill>
                <a:latin typeface="Times New Roman" panose="02020603050405020304" pitchFamily="18" charset="0"/>
                <a:cs typeface="Times New Roman" panose="02020603050405020304" pitchFamily="18" charset="0"/>
              </a:rPr>
              <a:t>Raspberry Pi</a:t>
            </a:r>
            <a:r>
              <a:rPr lang="en-GB" sz="1600" dirty="0">
                <a:solidFill>
                  <a:schemeClr val="dk1"/>
                </a:solidFill>
                <a:latin typeface="Times New Roman" panose="02020603050405020304" pitchFamily="18" charset="0"/>
                <a:cs typeface="Times New Roman" panose="02020603050405020304" pitchFamily="18" charset="0"/>
              </a:rPr>
              <a:t> as the central controller for data processing and system management.</a:t>
            </a:r>
            <a:br>
              <a:rPr lang="en-GB" sz="1600" dirty="0">
                <a:solidFill>
                  <a:schemeClr val="dk1"/>
                </a:solidFill>
                <a:latin typeface="Times New Roman" panose="02020603050405020304" pitchFamily="18" charset="0"/>
                <a:cs typeface="Times New Roman" panose="02020603050405020304" pitchFamily="18" charset="0"/>
              </a:rPr>
            </a:br>
            <a:endParaRPr sz="1600" dirty="0">
              <a:solidFill>
                <a:schemeClr val="dk1"/>
              </a:solidFill>
              <a:latin typeface="Times New Roman" panose="02020603050405020304" pitchFamily="18" charset="0"/>
              <a:cs typeface="Times New Roman" panose="02020603050405020304" pitchFamily="18" charset="0"/>
            </a:endParaRPr>
          </a:p>
          <a:p>
            <a:pPr marL="457200" lvl="0" indent="-330200" algn="l" rtl="0">
              <a:lnSpc>
                <a:spcPct val="100000"/>
              </a:lnSpc>
              <a:spcBef>
                <a:spcPts val="0"/>
              </a:spcBef>
              <a:spcAft>
                <a:spcPts val="0"/>
              </a:spcAft>
              <a:buClr>
                <a:schemeClr val="dk1"/>
              </a:buClr>
              <a:buSzPts val="1600"/>
              <a:buChar char="●"/>
            </a:pPr>
            <a:r>
              <a:rPr lang="en-GB" sz="1600" dirty="0">
                <a:solidFill>
                  <a:schemeClr val="dk1"/>
                </a:solidFill>
                <a:latin typeface="Times New Roman" panose="02020603050405020304" pitchFamily="18" charset="0"/>
                <a:cs typeface="Times New Roman" panose="02020603050405020304" pitchFamily="18" charset="0"/>
              </a:rPr>
              <a:t>To provide </a:t>
            </a:r>
            <a:r>
              <a:rPr lang="en-GB" sz="1600" b="1" dirty="0">
                <a:solidFill>
                  <a:schemeClr val="dk1"/>
                </a:solidFill>
                <a:latin typeface="Times New Roman" panose="02020603050405020304" pitchFamily="18" charset="0"/>
                <a:cs typeface="Times New Roman" panose="02020603050405020304" pitchFamily="18" charset="0"/>
              </a:rPr>
              <a:t>real-time alerts</a:t>
            </a:r>
            <a:r>
              <a:rPr lang="en-GB" sz="1600" dirty="0">
                <a:solidFill>
                  <a:schemeClr val="dk1"/>
                </a:solidFill>
                <a:latin typeface="Times New Roman" panose="02020603050405020304" pitchFamily="18" charset="0"/>
                <a:cs typeface="Times New Roman" panose="02020603050405020304" pitchFamily="18" charset="0"/>
              </a:rPr>
              <a:t> to users/building managers via mobile notifications, emails, or web dashboards.</a:t>
            </a:r>
            <a:br>
              <a:rPr lang="en-GB" sz="1600" dirty="0">
                <a:solidFill>
                  <a:schemeClr val="dk1"/>
                </a:solidFill>
                <a:latin typeface="Times New Roman" panose="02020603050405020304" pitchFamily="18" charset="0"/>
                <a:cs typeface="Times New Roman" panose="02020603050405020304" pitchFamily="18" charset="0"/>
              </a:rPr>
            </a:br>
            <a:endParaRPr sz="1600" dirty="0">
              <a:solidFill>
                <a:schemeClr val="dk1"/>
              </a:solidFill>
              <a:latin typeface="Times New Roman" panose="02020603050405020304" pitchFamily="18" charset="0"/>
              <a:cs typeface="Times New Roman" panose="02020603050405020304" pitchFamily="18" charset="0"/>
            </a:endParaRPr>
          </a:p>
          <a:p>
            <a:pPr marL="457200" lvl="0" indent="-330200" algn="l" rtl="0">
              <a:lnSpc>
                <a:spcPct val="100000"/>
              </a:lnSpc>
              <a:spcBef>
                <a:spcPts val="0"/>
              </a:spcBef>
              <a:spcAft>
                <a:spcPts val="0"/>
              </a:spcAft>
              <a:buClr>
                <a:schemeClr val="dk1"/>
              </a:buClr>
              <a:buSzPts val="1600"/>
              <a:buChar char="●"/>
            </a:pPr>
            <a:r>
              <a:rPr lang="en-GB" sz="1600" dirty="0">
                <a:solidFill>
                  <a:schemeClr val="dk1"/>
                </a:solidFill>
                <a:latin typeface="Times New Roman" panose="02020603050405020304" pitchFamily="18" charset="0"/>
                <a:cs typeface="Times New Roman" panose="02020603050405020304" pitchFamily="18" charset="0"/>
              </a:rPr>
              <a:t>To log gas sensor data on the </a:t>
            </a:r>
            <a:r>
              <a:rPr lang="en-GB" sz="1600" b="1" dirty="0">
                <a:solidFill>
                  <a:schemeClr val="dk1"/>
                </a:solidFill>
                <a:latin typeface="Times New Roman" panose="02020603050405020304" pitchFamily="18" charset="0"/>
                <a:cs typeface="Times New Roman" panose="02020603050405020304" pitchFamily="18" charset="0"/>
              </a:rPr>
              <a:t>cloud for continuous monitoring</a:t>
            </a:r>
            <a:r>
              <a:rPr lang="en-GB" sz="1600" dirty="0">
                <a:solidFill>
                  <a:schemeClr val="dk1"/>
                </a:solidFill>
                <a:latin typeface="Times New Roman" panose="02020603050405020304" pitchFamily="18" charset="0"/>
                <a:cs typeface="Times New Roman" panose="02020603050405020304" pitchFamily="18" charset="0"/>
              </a:rPr>
              <a:t> and analysis (e.g. Thingspeak).</a:t>
            </a:r>
            <a:br>
              <a:rPr lang="en-GB" sz="1600" dirty="0">
                <a:solidFill>
                  <a:schemeClr val="dk1"/>
                </a:solidFill>
                <a:latin typeface="Times New Roman" panose="02020603050405020304" pitchFamily="18" charset="0"/>
                <a:cs typeface="Times New Roman" panose="02020603050405020304" pitchFamily="18" charset="0"/>
              </a:rPr>
            </a:br>
            <a:endParaRPr sz="1600" dirty="0">
              <a:solidFill>
                <a:schemeClr val="dk1"/>
              </a:solidFill>
              <a:latin typeface="Times New Roman" panose="02020603050405020304" pitchFamily="18" charset="0"/>
              <a:cs typeface="Times New Roman" panose="02020603050405020304" pitchFamily="18" charset="0"/>
            </a:endParaRPr>
          </a:p>
          <a:p>
            <a:pPr marL="457200" lvl="0" indent="-330200" algn="l" rtl="0">
              <a:lnSpc>
                <a:spcPct val="100000"/>
              </a:lnSpc>
              <a:spcBef>
                <a:spcPts val="0"/>
              </a:spcBef>
              <a:spcAft>
                <a:spcPts val="1200"/>
              </a:spcAft>
              <a:buClr>
                <a:schemeClr val="dk1"/>
              </a:buClr>
              <a:buSzPts val="1600"/>
              <a:buChar char="●"/>
            </a:pPr>
            <a:r>
              <a:rPr lang="en-GB" sz="1600" dirty="0">
                <a:solidFill>
                  <a:schemeClr val="dk1"/>
                </a:solidFill>
                <a:latin typeface="Times New Roman" panose="02020603050405020304" pitchFamily="18" charset="0"/>
                <a:cs typeface="Times New Roman" panose="02020603050405020304" pitchFamily="18" charset="0"/>
              </a:rPr>
              <a:t>To build a </a:t>
            </a:r>
            <a:r>
              <a:rPr lang="en-GB" sz="1600" b="1" dirty="0">
                <a:solidFill>
                  <a:schemeClr val="dk1"/>
                </a:solidFill>
                <a:latin typeface="Times New Roman" panose="02020603050405020304" pitchFamily="18" charset="0"/>
                <a:cs typeface="Times New Roman" panose="02020603050405020304" pitchFamily="18" charset="0"/>
              </a:rPr>
              <a:t>user-friendly interface</a:t>
            </a:r>
            <a:r>
              <a:rPr lang="en-GB" sz="1600" dirty="0">
                <a:solidFill>
                  <a:schemeClr val="dk1"/>
                </a:solidFill>
                <a:latin typeface="Times New Roman" panose="02020603050405020304" pitchFamily="18" charset="0"/>
                <a:cs typeface="Times New Roman" panose="02020603050405020304" pitchFamily="18" charset="0"/>
              </a:rPr>
              <a:t> for monitoring gas levels remotely through mobile or web applications.</a:t>
            </a:r>
            <a:endParaRPr sz="16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9">
          <a:extLst>
            <a:ext uri="{FF2B5EF4-FFF2-40B4-BE49-F238E27FC236}">
              <a16:creationId xmlns:a16="http://schemas.microsoft.com/office/drawing/2014/main" id="{E7564DDF-D9DD-13E4-9215-499F67358CB4}"/>
            </a:ext>
          </a:extLst>
        </p:cNvPr>
        <p:cNvGrpSpPr/>
        <p:nvPr/>
      </p:nvGrpSpPr>
      <p:grpSpPr>
        <a:xfrm>
          <a:off x="0" y="0"/>
          <a:ext cx="0" cy="0"/>
          <a:chOff x="0" y="0"/>
          <a:chExt cx="0" cy="0"/>
        </a:xfrm>
      </p:grpSpPr>
      <p:sp>
        <p:nvSpPr>
          <p:cNvPr id="80" name="Google Shape;80;p17">
            <a:extLst>
              <a:ext uri="{FF2B5EF4-FFF2-40B4-BE49-F238E27FC236}">
                <a16:creationId xmlns:a16="http://schemas.microsoft.com/office/drawing/2014/main" id="{55C6DE90-63EE-9006-2CDA-E19207A9758F}"/>
              </a:ext>
            </a:extLst>
          </p:cNvPr>
          <p:cNvSpPr txBox="1">
            <a:spLocks noGrp="1"/>
          </p:cNvSpPr>
          <p:nvPr>
            <p:ph type="title"/>
          </p:nvPr>
        </p:nvSpPr>
        <p:spPr>
          <a:xfrm>
            <a:off x="311700" y="228600"/>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GB" dirty="0">
                <a:solidFill>
                  <a:srgbClr val="0B5394"/>
                </a:solidFill>
                <a:latin typeface="Oswald"/>
                <a:ea typeface="Oswald"/>
                <a:cs typeface="Oswald"/>
                <a:sym typeface="Oswald"/>
              </a:rPr>
              <a:t>Flow Chart</a:t>
            </a:r>
            <a:endParaRPr dirty="0">
              <a:solidFill>
                <a:srgbClr val="0B5394"/>
              </a:solidFill>
              <a:latin typeface="Oswald"/>
              <a:ea typeface="Oswald"/>
              <a:cs typeface="Oswald"/>
              <a:sym typeface="Oswald"/>
            </a:endParaRPr>
          </a:p>
        </p:txBody>
      </p:sp>
      <p:sp>
        <p:nvSpPr>
          <p:cNvPr id="2" name="Text Placeholder 1">
            <a:extLst>
              <a:ext uri="{FF2B5EF4-FFF2-40B4-BE49-F238E27FC236}">
                <a16:creationId xmlns:a16="http://schemas.microsoft.com/office/drawing/2014/main" id="{47128525-211F-52A1-5020-EEC7D303ECF5}"/>
              </a:ext>
            </a:extLst>
          </p:cNvPr>
          <p:cNvSpPr>
            <a:spLocks noGrp="1" noChangeArrowheads="1"/>
          </p:cNvSpPr>
          <p:nvPr>
            <p:ph type="body" idx="1"/>
          </p:nvPr>
        </p:nvSpPr>
        <p:spPr bwMode="auto">
          <a:xfrm>
            <a:off x="96404" y="729139"/>
            <a:ext cx="9047596" cy="41857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180000" algn="l" defTabSz="914400" rtl="0" eaLnBrk="0" fontAlgn="base" latinLnBrk="0" hangingPunct="0">
              <a:lnSpc>
                <a:spcPct val="100000"/>
              </a:lnSpc>
              <a:spcBef>
                <a:spcPct val="0"/>
              </a:spcBef>
              <a:buClrTx/>
              <a:buSzTx/>
              <a:buFont typeface="+mj-lt"/>
              <a:buAutoNum type="arabicPeriod"/>
              <a:tabLst>
                <a:tab pos="36000" algn="l"/>
                <a:tab pos="180000" algn="l"/>
              </a:tabLst>
            </a:pPr>
            <a:r>
              <a:rPr kumimoji="0" lang="en-US" altLang="en-US" sz="1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Start:</a:t>
            </a:r>
            <a:r>
              <a:rPr kumimoji="0" lang="en-US"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The system starts.</a:t>
            </a:r>
            <a:br>
              <a:rPr kumimoji="0" lang="en-US"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endParaRPr kumimoji="0" lang="en-US"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180000" algn="l" defTabSz="914400" rtl="0" eaLnBrk="0" fontAlgn="base" latinLnBrk="0" hangingPunct="0">
              <a:lnSpc>
                <a:spcPct val="100000"/>
              </a:lnSpc>
              <a:spcBef>
                <a:spcPct val="0"/>
              </a:spcBef>
              <a:buClrTx/>
              <a:buSzTx/>
              <a:buFont typeface="+mj-lt"/>
              <a:buAutoNum type="arabicPeriod"/>
              <a:tabLst>
                <a:tab pos="36000" algn="l"/>
                <a:tab pos="180000" algn="l"/>
              </a:tabLst>
            </a:pPr>
            <a:r>
              <a:rPr kumimoji="0" lang="en-US" altLang="en-US" sz="1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MQ2 Sensor Monitors Gas:</a:t>
            </a:r>
            <a:r>
              <a:rPr kumimoji="0" lang="en-US"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The MQ2 sensor checks for gas.</a:t>
            </a:r>
            <a:br>
              <a:rPr kumimoji="0" lang="en-US"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endParaRPr kumimoji="0" lang="en-US"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180000" algn="l" defTabSz="914400" rtl="0" eaLnBrk="0" fontAlgn="base" latinLnBrk="0" hangingPunct="0">
              <a:lnSpc>
                <a:spcPct val="100000"/>
              </a:lnSpc>
              <a:spcBef>
                <a:spcPct val="0"/>
              </a:spcBef>
              <a:buClrTx/>
              <a:buSzTx/>
              <a:buFont typeface="+mj-lt"/>
              <a:buAutoNum type="arabicPeriod"/>
              <a:tabLst>
                <a:tab pos="36000" algn="l"/>
                <a:tab pos="180000" algn="l"/>
              </a:tabLst>
            </a:pPr>
            <a:r>
              <a:rPr kumimoji="0" lang="en-US" altLang="en-US" sz="1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ESP8266 Reads Sensor:</a:t>
            </a:r>
            <a:r>
              <a:rPr kumimoji="0" lang="en-US"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The ESP8266 reads the gas level.</a:t>
            </a:r>
            <a:br>
              <a:rPr kumimoji="0" lang="en-US"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endParaRPr kumimoji="0" lang="en-US"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180000" algn="l" defTabSz="914400" rtl="0" eaLnBrk="0" fontAlgn="base" latinLnBrk="0" hangingPunct="0">
              <a:lnSpc>
                <a:spcPct val="100000"/>
              </a:lnSpc>
              <a:spcBef>
                <a:spcPct val="0"/>
              </a:spcBef>
              <a:buClrTx/>
              <a:buSzTx/>
              <a:buFont typeface="+mj-lt"/>
              <a:buAutoNum type="arabicPeriod"/>
              <a:tabLst>
                <a:tab pos="36000" algn="l"/>
                <a:tab pos="180000" algn="l"/>
              </a:tabLst>
            </a:pPr>
            <a:r>
              <a:rPr kumimoji="0" lang="en-US" altLang="en-US" sz="1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ESP8266 Connects to Wi-Fi &amp; MQTT:</a:t>
            </a:r>
            <a:r>
              <a:rPr kumimoji="0" lang="en-US"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The ESP8266 connects to the network and the message broker.</a:t>
            </a:r>
            <a:br>
              <a:rPr kumimoji="0" lang="en-US"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endParaRPr kumimoji="0" lang="en-US"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180000" algn="l" defTabSz="914400" rtl="0" eaLnBrk="0" fontAlgn="base" latinLnBrk="0" hangingPunct="0">
              <a:lnSpc>
                <a:spcPct val="100000"/>
              </a:lnSpc>
              <a:spcBef>
                <a:spcPct val="0"/>
              </a:spcBef>
              <a:buClrTx/>
              <a:buSzTx/>
              <a:buFont typeface="+mj-lt"/>
              <a:buAutoNum type="arabicPeriod"/>
              <a:tabLst>
                <a:tab pos="36000" algn="l"/>
                <a:tab pos="180000" algn="l"/>
              </a:tabLst>
            </a:pPr>
            <a:r>
              <a:rPr kumimoji="0" lang="en-US" altLang="en-US" sz="1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ESP8266 Publishes Data:</a:t>
            </a:r>
            <a:r>
              <a:rPr kumimoji="0" lang="en-US"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The ESP8266 sends the gas level to the MQTT broker.</a:t>
            </a:r>
            <a:br>
              <a:rPr kumimoji="0" lang="en-US"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endParaRPr kumimoji="0" lang="en-US"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180000" algn="l" defTabSz="914400" rtl="0" eaLnBrk="0" fontAlgn="base" latinLnBrk="0" hangingPunct="0">
              <a:lnSpc>
                <a:spcPct val="100000"/>
              </a:lnSpc>
              <a:spcBef>
                <a:spcPct val="0"/>
              </a:spcBef>
              <a:buClrTx/>
              <a:buSzTx/>
              <a:buFont typeface="+mj-lt"/>
              <a:buAutoNum type="arabicPeriod"/>
              <a:tabLst>
                <a:tab pos="36000" algn="l"/>
                <a:tab pos="180000" algn="l"/>
              </a:tabLst>
            </a:pPr>
            <a:r>
              <a:rPr kumimoji="0" lang="en-US" altLang="en-US" sz="1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Raspberry Pi Receives Data:</a:t>
            </a:r>
            <a:r>
              <a:rPr kumimoji="0" lang="en-US"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The Raspberry Pi gets the gas level from the broker.</a:t>
            </a:r>
            <a:br>
              <a:rPr kumimoji="0" lang="en-US"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endParaRPr kumimoji="0" lang="en-US"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180000" algn="l" defTabSz="914400" rtl="0" eaLnBrk="0" fontAlgn="base" latinLnBrk="0" hangingPunct="0">
              <a:lnSpc>
                <a:spcPct val="100000"/>
              </a:lnSpc>
              <a:spcBef>
                <a:spcPct val="0"/>
              </a:spcBef>
              <a:buClrTx/>
              <a:buSzTx/>
              <a:buFont typeface="+mj-lt"/>
              <a:buAutoNum type="arabicPeriod"/>
              <a:tabLst>
                <a:tab pos="36000" algn="l"/>
                <a:tab pos="180000" algn="l"/>
              </a:tabLst>
            </a:pPr>
            <a:r>
              <a:rPr kumimoji="0" lang="en-US" altLang="en-US" sz="1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Check for Alert:</a:t>
            </a:r>
            <a:r>
              <a:rPr kumimoji="0" lang="en-US"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The Python script checks if the gas level is dangerous.</a:t>
            </a:r>
            <a:br>
              <a:rPr kumimoji="0" lang="en-US"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endParaRPr kumimoji="0" lang="en-US"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180000" algn="l" defTabSz="914400" rtl="0" eaLnBrk="0" fontAlgn="base" latinLnBrk="0" hangingPunct="0">
              <a:lnSpc>
                <a:spcPct val="100000"/>
              </a:lnSpc>
              <a:spcBef>
                <a:spcPct val="0"/>
              </a:spcBef>
              <a:buClrTx/>
              <a:buSzTx/>
              <a:buFont typeface="+mj-lt"/>
              <a:buAutoNum type="arabicPeriod"/>
              <a:tabLst>
                <a:tab pos="36000" algn="l"/>
                <a:tab pos="180000" algn="l"/>
              </a:tabLst>
            </a:pPr>
            <a:r>
              <a:rPr kumimoji="0" lang="en-US" altLang="en-US" sz="1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Send Alert (If Needed):</a:t>
            </a:r>
            <a:r>
              <a:rPr kumimoji="0" lang="en-US"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If the level is high and enough time has passed since the last alert, a Telegram alert is sent.</a:t>
            </a:r>
            <a:br>
              <a:rPr kumimoji="0" lang="en-US"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endParaRPr kumimoji="0" lang="en-US"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180000" algn="l" defTabSz="914400" rtl="0" eaLnBrk="0" fontAlgn="base" latinLnBrk="0" hangingPunct="0">
              <a:lnSpc>
                <a:spcPct val="100000"/>
              </a:lnSpc>
              <a:spcBef>
                <a:spcPct val="0"/>
              </a:spcBef>
              <a:buClrTx/>
              <a:buSzTx/>
              <a:buFont typeface="+mj-lt"/>
              <a:buAutoNum type="arabicPeriod"/>
              <a:tabLst>
                <a:tab pos="36000" algn="l"/>
                <a:tab pos="180000" algn="l"/>
              </a:tabLst>
            </a:pPr>
            <a:r>
              <a:rPr kumimoji="0" lang="en-US" altLang="en-US" sz="1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Send Data to ThingSpeak (If Needed):</a:t>
            </a:r>
            <a:r>
              <a:rPr kumimoji="0" lang="en-US"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If it's time to update ThingSpeak, the gas level is sent for logging and display.</a:t>
            </a:r>
            <a:br>
              <a:rPr kumimoji="0" lang="en-US"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endParaRPr kumimoji="0" lang="en-US"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180000" algn="l" defTabSz="914400" rtl="0" eaLnBrk="0" fontAlgn="base" latinLnBrk="0" hangingPunct="0">
              <a:lnSpc>
                <a:spcPct val="100000"/>
              </a:lnSpc>
              <a:spcBef>
                <a:spcPct val="0"/>
              </a:spcBef>
              <a:buClrTx/>
              <a:buSzTx/>
              <a:buFont typeface="+mj-lt"/>
              <a:buAutoNum type="arabicPeriod"/>
              <a:tabLst>
                <a:tab pos="36000" algn="l"/>
                <a:tab pos="180000" algn="l"/>
              </a:tabLst>
            </a:pPr>
            <a:r>
              <a:rPr kumimoji="0" lang="en-US" altLang="en-US" sz="1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Loop:</a:t>
            </a:r>
            <a:r>
              <a:rPr kumimoji="0" lang="en-US"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The system goes back to step 3 to keep monitoring.</a:t>
            </a:r>
          </a:p>
        </p:txBody>
      </p:sp>
    </p:spTree>
    <p:extLst>
      <p:ext uri="{BB962C8B-B14F-4D97-AF65-F5344CB8AC3E}">
        <p14:creationId xmlns:p14="http://schemas.microsoft.com/office/powerpoint/2010/main" val="5563986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8"/>
          <p:cNvSpPr txBox="1">
            <a:spLocks noGrp="1"/>
          </p:cNvSpPr>
          <p:nvPr>
            <p:ph type="title"/>
          </p:nvPr>
        </p:nvSpPr>
        <p:spPr>
          <a:xfrm>
            <a:off x="311700" y="228600"/>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GB" dirty="0">
                <a:solidFill>
                  <a:srgbClr val="0B5394"/>
                </a:solidFill>
                <a:latin typeface="Oswald"/>
                <a:ea typeface="Oswald"/>
                <a:cs typeface="Oswald"/>
                <a:sym typeface="Oswald"/>
              </a:rPr>
              <a:t>WORKING</a:t>
            </a:r>
            <a:endParaRPr dirty="0">
              <a:solidFill>
                <a:srgbClr val="0B5394"/>
              </a:solidFill>
              <a:latin typeface="Oswald"/>
              <a:ea typeface="Oswald"/>
              <a:cs typeface="Oswald"/>
              <a:sym typeface="Oswald"/>
            </a:endParaRPr>
          </a:p>
        </p:txBody>
      </p:sp>
      <p:sp>
        <p:nvSpPr>
          <p:cNvPr id="3" name="Text Placeholder 2">
            <a:extLst>
              <a:ext uri="{FF2B5EF4-FFF2-40B4-BE49-F238E27FC236}">
                <a16:creationId xmlns:a16="http://schemas.microsoft.com/office/drawing/2014/main" id="{F8E39F8F-7D22-ABA6-345D-0E9403721F90}"/>
              </a:ext>
            </a:extLst>
          </p:cNvPr>
          <p:cNvSpPr>
            <a:spLocks noGrp="1" noChangeArrowheads="1"/>
          </p:cNvSpPr>
          <p:nvPr>
            <p:ph type="body" idx="1"/>
          </p:nvPr>
        </p:nvSpPr>
        <p:spPr bwMode="auto">
          <a:xfrm>
            <a:off x="120503" y="1090963"/>
            <a:ext cx="8711798" cy="35394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Sensor Operation: </a:t>
            </a:r>
            <a:r>
              <a:rPr lang="en-GB" sz="1400" dirty="0">
                <a:solidFill>
                  <a:schemeClr val="tx1"/>
                </a:solidFill>
                <a:latin typeface="Times New Roman" panose="02020603050405020304" pitchFamily="18" charset="0"/>
                <a:cs typeface="Times New Roman" panose="02020603050405020304" pitchFamily="18" charset="0"/>
              </a:rPr>
              <a:t>MQ2 detects gas by a resistance change upon reaction with gas molecules at a heated sensing element.</a:t>
            </a:r>
            <a:br>
              <a:rPr lang="en-GB" sz="1400" dirty="0">
                <a:solidFill>
                  <a:schemeClr val="tx1"/>
                </a:solidFill>
                <a:latin typeface="Times New Roman" panose="02020603050405020304" pitchFamily="18" charset="0"/>
                <a:cs typeface="Times New Roman" panose="02020603050405020304" pitchFamily="18" charset="0"/>
              </a:rPr>
            </a:br>
            <a:endParaRPr kumimoji="0" lang="en-US"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ESP8266 Operation: </a:t>
            </a:r>
            <a:r>
              <a:rPr lang="en-GB" sz="1400" dirty="0">
                <a:solidFill>
                  <a:schemeClr val="tx1"/>
                </a:solidFill>
                <a:latin typeface="Times New Roman" panose="02020603050405020304" pitchFamily="18" charset="0"/>
                <a:cs typeface="Times New Roman" panose="02020603050405020304" pitchFamily="18" charset="0"/>
              </a:rPr>
              <a:t>Reads the MQ2's analog signal, connects to Wi-Fi, and publishes the gas level to the MQTT broker.	</a:t>
            </a:r>
            <a:br>
              <a:rPr lang="en-GB" sz="1400" dirty="0">
                <a:solidFill>
                  <a:schemeClr val="tx1"/>
                </a:solidFill>
                <a:latin typeface="Times New Roman" panose="02020603050405020304" pitchFamily="18" charset="0"/>
                <a:cs typeface="Times New Roman" panose="02020603050405020304" pitchFamily="18" charset="0"/>
              </a:rPr>
            </a:br>
            <a:endParaRPr kumimoji="0" lang="en-US"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MQTT Communication: </a:t>
            </a:r>
            <a:r>
              <a:rPr lang="en-GB" sz="1400" dirty="0">
                <a:solidFill>
                  <a:schemeClr val="tx1"/>
                </a:solidFill>
                <a:latin typeface="Times New Roman" panose="02020603050405020304" pitchFamily="18" charset="0"/>
                <a:cs typeface="Times New Roman" panose="02020603050405020304" pitchFamily="18" charset="0"/>
              </a:rPr>
              <a:t>Mosquitto acts as a message broker, decoupling the ESP8266 (publisher) and Python script (subscriber) via topics.</a:t>
            </a:r>
            <a:br>
              <a:rPr lang="en-GB" sz="1400" dirty="0">
                <a:solidFill>
                  <a:schemeClr val="tx1"/>
                </a:solidFill>
                <a:latin typeface="Times New Roman" panose="02020603050405020304" pitchFamily="18" charset="0"/>
                <a:cs typeface="Times New Roman" panose="02020603050405020304" pitchFamily="18" charset="0"/>
              </a:rPr>
            </a:br>
            <a:endParaRPr kumimoji="0" lang="en-US"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Python Script Logic: </a:t>
            </a:r>
            <a:r>
              <a:rPr lang="en-GB" sz="1400" dirty="0">
                <a:solidFill>
                  <a:schemeClr val="tx1"/>
                </a:solidFill>
                <a:latin typeface="Times New Roman" panose="02020603050405020304" pitchFamily="18" charset="0"/>
                <a:cs typeface="Times New Roman" panose="02020603050405020304" pitchFamily="18" charset="0"/>
              </a:rPr>
              <a:t>Subscribes to the MQTT topic, processes gas levels, triggers Telegram alerts above a threshold, and sends data to ThingSpeak.</a:t>
            </a:r>
            <a:br>
              <a:rPr lang="en-GB" sz="1400" dirty="0">
                <a:solidFill>
                  <a:schemeClr val="tx1"/>
                </a:solidFill>
                <a:latin typeface="Times New Roman" panose="02020603050405020304" pitchFamily="18" charset="0"/>
                <a:cs typeface="Times New Roman" panose="02020603050405020304" pitchFamily="18" charset="0"/>
              </a:rPr>
            </a:br>
            <a:endParaRPr kumimoji="0" lang="en-US"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Alert Mechanism: </a:t>
            </a:r>
            <a:r>
              <a:rPr lang="en-GB" sz="1400" dirty="0">
                <a:solidFill>
                  <a:schemeClr val="tx1"/>
                </a:solidFill>
                <a:latin typeface="Times New Roman" panose="02020603050405020304" pitchFamily="18" charset="0"/>
                <a:cs typeface="Times New Roman" panose="02020603050405020304" pitchFamily="18" charset="0"/>
              </a:rPr>
              <a:t>A Telegram bot, controlled by the Python script and using a specific Chat ID, sends instant alert messages.</a:t>
            </a:r>
            <a:br>
              <a:rPr lang="en-GB" sz="1400" dirty="0">
                <a:solidFill>
                  <a:schemeClr val="tx1"/>
                </a:solidFill>
                <a:latin typeface="Times New Roman" panose="02020603050405020304" pitchFamily="18" charset="0"/>
                <a:cs typeface="Times New Roman" panose="02020603050405020304" pitchFamily="18" charset="0"/>
              </a:rPr>
            </a:br>
            <a:endParaRPr kumimoji="0" lang="en-US"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Data Logging and Visualization: </a:t>
            </a:r>
            <a:r>
              <a:rPr lang="en-GB" sz="1400" dirty="0">
                <a:solidFill>
                  <a:schemeClr val="tx1"/>
                </a:solidFill>
                <a:latin typeface="Times New Roman" panose="02020603050405020304" pitchFamily="18" charset="0"/>
                <a:cs typeface="Times New Roman" panose="02020603050405020304" pitchFamily="18" charset="0"/>
              </a:rPr>
              <a:t>ThingSpeak receives gas level data, stores it in a channel, and displays it on charts.</a:t>
            </a:r>
            <a:endParaRPr kumimoji="0" lang="en-US"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9"/>
          <p:cNvSpPr txBox="1">
            <a:spLocks noGrp="1"/>
          </p:cNvSpPr>
          <p:nvPr>
            <p:ph type="title"/>
          </p:nvPr>
        </p:nvSpPr>
        <p:spPr>
          <a:xfrm>
            <a:off x="311700" y="228600"/>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GB">
                <a:solidFill>
                  <a:srgbClr val="0B5394"/>
                </a:solidFill>
                <a:latin typeface="Oswald"/>
                <a:ea typeface="Oswald"/>
                <a:cs typeface="Oswald"/>
                <a:sym typeface="Oswald"/>
              </a:rPr>
              <a:t>OBSERVATIONS</a:t>
            </a:r>
            <a:endParaRPr>
              <a:solidFill>
                <a:srgbClr val="0B5394"/>
              </a:solidFill>
              <a:latin typeface="Oswald"/>
              <a:ea typeface="Oswald"/>
              <a:cs typeface="Oswald"/>
              <a:sym typeface="Oswald"/>
            </a:endParaRPr>
          </a:p>
        </p:txBody>
      </p:sp>
      <p:pic>
        <p:nvPicPr>
          <p:cNvPr id="94" name="Google Shape;94;p19"/>
          <p:cNvPicPr preferRelativeResize="0"/>
          <p:nvPr/>
        </p:nvPicPr>
        <p:blipFill>
          <a:blip r:embed="rId3">
            <a:alphaModFix/>
          </a:blip>
          <a:stretch>
            <a:fillRect/>
          </a:stretch>
        </p:blipFill>
        <p:spPr>
          <a:xfrm>
            <a:off x="311700" y="554350"/>
            <a:ext cx="3008651" cy="4512951"/>
          </a:xfrm>
          <a:prstGeom prst="rect">
            <a:avLst/>
          </a:prstGeom>
          <a:noFill/>
          <a:ln>
            <a:noFill/>
          </a:ln>
        </p:spPr>
      </p:pic>
      <p:sp>
        <p:nvSpPr>
          <p:cNvPr id="2" name="Text Placeholder 1">
            <a:extLst>
              <a:ext uri="{FF2B5EF4-FFF2-40B4-BE49-F238E27FC236}">
                <a16:creationId xmlns:a16="http://schemas.microsoft.com/office/drawing/2014/main" id="{CF3D8398-36DA-4CE0-A069-935B04DB47CF}"/>
              </a:ext>
            </a:extLst>
          </p:cNvPr>
          <p:cNvSpPr>
            <a:spLocks noGrp="1" noChangeArrowheads="1"/>
          </p:cNvSpPr>
          <p:nvPr>
            <p:ph type="body" idx="1"/>
          </p:nvPr>
        </p:nvSpPr>
        <p:spPr bwMode="auto">
          <a:xfrm>
            <a:off x="3535690" y="1183268"/>
            <a:ext cx="5213456" cy="30469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MQ2 sensor provides consistent readings, with clear changes in response to gas exposure.</a:t>
            </a:r>
            <a:b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endPar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ESP8266 maintains a stable connection to the Wi-Fi network and MQTT broker.</a:t>
            </a:r>
            <a:b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endPar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Telegram alerts are delivered promptly upon threshold breach.</a:t>
            </a:r>
            <a:b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endPar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Data is accurately logged and visualized on ThingSpeak.</a:t>
            </a:r>
            <a:b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endPar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System is stable and functional</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0"/>
          <p:cNvSpPr txBox="1">
            <a:spLocks noGrp="1"/>
          </p:cNvSpPr>
          <p:nvPr>
            <p:ph type="title"/>
          </p:nvPr>
        </p:nvSpPr>
        <p:spPr>
          <a:xfrm>
            <a:off x="311700" y="228600"/>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GB">
                <a:solidFill>
                  <a:srgbClr val="0B5394"/>
                </a:solidFill>
                <a:latin typeface="Oswald"/>
                <a:ea typeface="Oswald"/>
                <a:cs typeface="Oswald"/>
                <a:sym typeface="Oswald"/>
              </a:rPr>
              <a:t>RESULT</a:t>
            </a:r>
            <a:endParaRPr>
              <a:solidFill>
                <a:srgbClr val="0B5394"/>
              </a:solidFill>
              <a:latin typeface="Oswald"/>
              <a:ea typeface="Oswald"/>
              <a:cs typeface="Oswald"/>
              <a:sym typeface="Oswald"/>
            </a:endParaRPr>
          </a:p>
        </p:txBody>
      </p:sp>
      <p:pic>
        <p:nvPicPr>
          <p:cNvPr id="100" name="Google Shape;100;p20" title="WhatsApp Image 2025-05-19 at 13.31.18_b5d8f8a1.jpg"/>
          <p:cNvPicPr preferRelativeResize="0"/>
          <p:nvPr/>
        </p:nvPicPr>
        <p:blipFill>
          <a:blip r:embed="rId3">
            <a:alphaModFix/>
          </a:blip>
          <a:stretch>
            <a:fillRect/>
          </a:stretch>
        </p:blipFill>
        <p:spPr>
          <a:xfrm>
            <a:off x="998104" y="908886"/>
            <a:ext cx="7147791" cy="3308160"/>
          </a:xfrm>
          <a:prstGeom prst="rect">
            <a:avLst/>
          </a:prstGeom>
          <a:noFill/>
          <a:ln>
            <a:noFill/>
          </a:ln>
        </p:spPr>
      </p:pic>
      <p:sp>
        <p:nvSpPr>
          <p:cNvPr id="2" name="TextBox 1">
            <a:extLst>
              <a:ext uri="{FF2B5EF4-FFF2-40B4-BE49-F238E27FC236}">
                <a16:creationId xmlns:a16="http://schemas.microsoft.com/office/drawing/2014/main" id="{D67D1073-6E2D-1824-12E2-3E49EC0958CD}"/>
              </a:ext>
            </a:extLst>
          </p:cNvPr>
          <p:cNvSpPr txBox="1"/>
          <p:nvPr/>
        </p:nvSpPr>
        <p:spPr>
          <a:xfrm>
            <a:off x="3326305" y="4386978"/>
            <a:ext cx="2491388" cy="261610"/>
          </a:xfrm>
          <a:prstGeom prst="rect">
            <a:avLst/>
          </a:prstGeom>
          <a:noFill/>
        </p:spPr>
        <p:txBody>
          <a:bodyPr wrap="none" rtlCol="0">
            <a:spAutoFit/>
          </a:bodyPr>
          <a:lstStyle/>
          <a:p>
            <a:r>
              <a:rPr lang="en-IN" sz="1100" dirty="0">
                <a:latin typeface="Times New Roman" panose="02020603050405020304" pitchFamily="18" charset="0"/>
                <a:cs typeface="Times New Roman" panose="02020603050405020304" pitchFamily="18" charset="0"/>
              </a:rPr>
              <a:t>Reading Visualization and Data Logging</a:t>
            </a: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1008</Words>
  <Application>Microsoft Office PowerPoint</Application>
  <PresentationFormat>On-screen Show (16:9)</PresentationFormat>
  <Paragraphs>74</Paragraphs>
  <Slides>12</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Raleway</vt:lpstr>
      <vt:lpstr>Oswald</vt:lpstr>
      <vt:lpstr>Arial</vt:lpstr>
      <vt:lpstr>Times New Roman</vt:lpstr>
      <vt:lpstr>Impact</vt:lpstr>
      <vt:lpstr>Simple Light</vt:lpstr>
      <vt:lpstr>Real-time Gas Leak Detection System with Remote Alerts</vt:lpstr>
      <vt:lpstr>INTRODUCTION</vt:lpstr>
      <vt:lpstr>PROBLEM STATEMENT</vt:lpstr>
      <vt:lpstr>LITERATURE REVIEW</vt:lpstr>
      <vt:lpstr>OBJECTIVES</vt:lpstr>
      <vt:lpstr>Flow Chart</vt:lpstr>
      <vt:lpstr>WORKING</vt:lpstr>
      <vt:lpstr>OBSERVATIONS</vt:lpstr>
      <vt:lpstr>RESULT</vt:lpstr>
      <vt:lpstr>RESULT</vt:lpstr>
      <vt:lpstr>CONCLUSION</vt:lpstr>
      <vt:lpstr>BIBLIOGRAPHY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Pushpak Kore</dc:creator>
  <cp:lastModifiedBy>Pushpak Kore</cp:lastModifiedBy>
  <cp:revision>1</cp:revision>
  <dcterms:modified xsi:type="dcterms:W3CDTF">2025-05-19T16:22:56Z</dcterms:modified>
</cp:coreProperties>
</file>